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3" r:id="rId8"/>
    <p:sldId id="265" r:id="rId9"/>
    <p:sldId id="266" r:id="rId10"/>
    <p:sldId id="267" r:id="rId11"/>
    <p:sldId id="268" r:id="rId12"/>
    <p:sldId id="269" r:id="rId13"/>
    <p:sldId id="274" r:id="rId14"/>
    <p:sldId id="282" r:id="rId15"/>
    <p:sldId id="283" r:id="rId16"/>
    <p:sldId id="284" r:id="rId17"/>
    <p:sldId id="285" r:id="rId18"/>
    <p:sldId id="286" r:id="rId19"/>
    <p:sldId id="287" r:id="rId20"/>
    <p:sldId id="271" r:id="rId21"/>
    <p:sldId id="272" r:id="rId22"/>
    <p:sldId id="273" r:id="rId23"/>
    <p:sldId id="270" r:id="rId2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5B5"/>
    <a:srgbClr val="8A37F6"/>
    <a:srgbClr val="F1F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05"/>
    <p:restoredTop sz="94610"/>
  </p:normalViewPr>
  <p:slideViewPr>
    <p:cSldViewPr snapToGrid="0" snapToObjects="1">
      <p:cViewPr varScale="1">
        <p:scale>
          <a:sx n="209" d="100"/>
          <a:sy n="209" d="100"/>
        </p:scale>
        <p:origin x="218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5937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0:
Cover Slide
The Future of Autonomous Security
 Unmanned AI Control Rooms for Defense, Security &amp; Smart Cities
 [Logo]
 Investor Deck | [Date]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11: Zorro Gates Module
Remote control of gates/doors from app or web dashboard
Real-time map showing all gate locations and statuses
User/Admin permission management
Works autonomously with pre-defined scenarios (e.g., auto-open for emergency vehicles)
Find zoro gates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12: Integrations Layer
Connects to cameras, sensors, drones, radars, LPR, fire systems, and more
All devices work together using one easy-to-use platform for a coordinated response
Nearby sites can join an event and add extra visibility when needed
Automates actions like scanning, lighting, alerts, and access control
Easy to expand - new devices can be added as a site grows
Creates one coordinated security system instead of siloed tools
</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13: Operational Use Cases
Municipalities: Public safety, perimeter detection, community alerts
Defense &amp; Police: Secure sensitive areas with fewer blind spots and respond faster to threats
Critical Infrastructure: Protect factories, utilities, and transport routes
Agriculture: Theft prevention, fire detection, and remote field monitoring 
National Borders: Track movement across wide areas and coordinate fast response
</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5A22C-6851-988D-430D-004C030EF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914D2-B452-179F-D169-A8869CA0B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8097DA-BD94-AFC6-E137-760335104F82}"/>
              </a:ext>
            </a:extLst>
          </p:cNvPr>
          <p:cNvSpPr>
            <a:spLocks noGrp="1"/>
          </p:cNvSpPr>
          <p:nvPr>
            <p:ph type="body" idx="1"/>
          </p:nvPr>
        </p:nvSpPr>
        <p:spPr/>
        <p:txBody>
          <a:bodyPr/>
          <a:lstStyle/>
          <a:p>
            <a:r>
              <a:rPr lang="en-US" dirty="0"/>
              <a:t>Slide 13: Operational Use Cases
Municipalities: Public safety, perimeter detection, community alerts
Defense &amp; Police: Secure sensitive areas with fewer blind spots and respond faster to threats
Critical Infrastructure: Protect factories, utilities, and transport routes
Agriculture: Theft prevention, fire detection, and remote field monitoring 
National Borders: Track movement across wide areas and coordinate fast response
</a:t>
            </a:r>
          </a:p>
        </p:txBody>
      </p:sp>
      <p:sp>
        <p:nvSpPr>
          <p:cNvPr id="4" name="Slide Number Placeholder 3">
            <a:extLst>
              <a:ext uri="{FF2B5EF4-FFF2-40B4-BE49-F238E27FC236}">
                <a16:creationId xmlns:a16="http://schemas.microsoft.com/office/drawing/2014/main" id="{87799DF1-D337-8F55-9C49-D59E4A53F2C0}"/>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248260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46DE6-50B5-7E53-832C-0AE85B992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BAC4A0-2E26-2872-7518-830F6F30DA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8FD241-C5E4-2FC6-5712-787CEEBA76CB}"/>
              </a:ext>
            </a:extLst>
          </p:cNvPr>
          <p:cNvSpPr>
            <a:spLocks noGrp="1"/>
          </p:cNvSpPr>
          <p:nvPr>
            <p:ph type="body" idx="1"/>
          </p:nvPr>
        </p:nvSpPr>
        <p:spPr/>
        <p:txBody>
          <a:bodyPr/>
          <a:lstStyle/>
          <a:p>
            <a:r>
              <a:rPr lang="en-US" dirty="0"/>
              <a:t>Slide 13: Operational Use Cases
Municipalities: Public safety, perimeter detection, community alerts
Defense &amp; Police: Secure sensitive areas with fewer blind spots and respond faster to threats
Critical Infrastructure: Protect factories, utilities, and transport routes
Agriculture: Theft prevention, fire detection, and remote field monitoring 
National Borders: Track movement across wide areas and coordinate fast response
</a:t>
            </a:r>
          </a:p>
        </p:txBody>
      </p:sp>
      <p:sp>
        <p:nvSpPr>
          <p:cNvPr id="4" name="Slide Number Placeholder 3">
            <a:extLst>
              <a:ext uri="{FF2B5EF4-FFF2-40B4-BE49-F238E27FC236}">
                <a16:creationId xmlns:a16="http://schemas.microsoft.com/office/drawing/2014/main" id="{E7EBCD95-269C-DB1B-D891-EC8635480E10}"/>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608261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815A2-F648-16A4-6F79-BF84269389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384FA8-D563-79EB-FEF8-A80EA2EFC8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C50D78-38D8-18E6-9809-315227A0BD68}"/>
              </a:ext>
            </a:extLst>
          </p:cNvPr>
          <p:cNvSpPr>
            <a:spLocks noGrp="1"/>
          </p:cNvSpPr>
          <p:nvPr>
            <p:ph type="body" idx="1"/>
          </p:nvPr>
        </p:nvSpPr>
        <p:spPr/>
        <p:txBody>
          <a:bodyPr/>
          <a:lstStyle/>
          <a:p>
            <a:r>
              <a:rPr lang="en-US" dirty="0"/>
              <a:t>Slide 13: Operational Use Cases
Municipalities: Public safety, perimeter detection, community alerts
Defense &amp; Police: Secure sensitive areas with fewer blind spots and respond faster to threats
Critical Infrastructure: Protect factories, utilities, and transport routes
Agriculture: Theft prevention, fire detection, and remote field monitoring 
National Borders: Track movement across wide areas and coordinate fast response
</a:t>
            </a:r>
          </a:p>
        </p:txBody>
      </p:sp>
      <p:sp>
        <p:nvSpPr>
          <p:cNvPr id="4" name="Slide Number Placeholder 3">
            <a:extLst>
              <a:ext uri="{FF2B5EF4-FFF2-40B4-BE49-F238E27FC236}">
                <a16:creationId xmlns:a16="http://schemas.microsoft.com/office/drawing/2014/main" id="{CBB00067-C4AD-260F-D0E4-FB93307BFBE4}"/>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715943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72ED0-A43B-A2AC-C515-AD1E3D1A52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29F7DA-32E1-D8AB-76F9-05FDA08AF1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E1FF9-AD0C-B7FE-CB96-CB8B926F322E}"/>
              </a:ext>
            </a:extLst>
          </p:cNvPr>
          <p:cNvSpPr>
            <a:spLocks noGrp="1"/>
          </p:cNvSpPr>
          <p:nvPr>
            <p:ph type="body" idx="1"/>
          </p:nvPr>
        </p:nvSpPr>
        <p:spPr/>
        <p:txBody>
          <a:bodyPr/>
          <a:lstStyle/>
          <a:p>
            <a:r>
              <a:rPr lang="en-US" dirty="0"/>
              <a:t>Slide 13: Operational Use Cases
Municipalities: Public safety, perimeter detection, community alerts
Defense &amp; Police: Secure sensitive areas with fewer blind spots and respond faster to threats
Critical Infrastructure: Protect factories, utilities, and transport routes
Agriculture: Theft prevention, fire detection, and remote field monitoring 
National Borders: Track movement across wide areas and coordinate fast response
</a:t>
            </a:r>
          </a:p>
        </p:txBody>
      </p:sp>
      <p:sp>
        <p:nvSpPr>
          <p:cNvPr id="4" name="Slide Number Placeholder 3">
            <a:extLst>
              <a:ext uri="{FF2B5EF4-FFF2-40B4-BE49-F238E27FC236}">
                <a16:creationId xmlns:a16="http://schemas.microsoft.com/office/drawing/2014/main" id="{0398E8B8-498B-8588-91B1-BE07267569DE}"/>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209347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BED45-2820-FA8C-D255-B9D47711E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3F61F-8A9D-196B-D173-4ACAFAA436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2520D-4D58-1BDC-3C85-B5529950E90F}"/>
              </a:ext>
            </a:extLst>
          </p:cNvPr>
          <p:cNvSpPr>
            <a:spLocks noGrp="1"/>
          </p:cNvSpPr>
          <p:nvPr>
            <p:ph type="body" idx="1"/>
          </p:nvPr>
        </p:nvSpPr>
        <p:spPr/>
        <p:txBody>
          <a:bodyPr/>
          <a:lstStyle/>
          <a:p>
            <a:r>
              <a:rPr lang="en-US" dirty="0"/>
              <a:t>Slide 13: Operational Use Cases
Municipalities: Public safety, perimeter detection, community alerts
Defense &amp; Police: Secure sensitive areas with fewer blind spots and respond faster to threats
Critical Infrastructure: Protect factories, utilities, and transport routes
Agriculture: Theft prevention, fire detection, and remote field monitoring 
National Borders: Track movement across wide areas and coordinate fast response
</a:t>
            </a:r>
          </a:p>
        </p:txBody>
      </p:sp>
      <p:sp>
        <p:nvSpPr>
          <p:cNvPr id="4" name="Slide Number Placeholder 3">
            <a:extLst>
              <a:ext uri="{FF2B5EF4-FFF2-40B4-BE49-F238E27FC236}">
                <a16:creationId xmlns:a16="http://schemas.microsoft.com/office/drawing/2014/main" id="{51AA2DE3-E6FA-EA9B-D892-8F9BF90B9C17}"/>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247889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5267C-DE1C-BD53-A293-A5029ED19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C7D13C-2E5D-F934-EF04-E5BEB6FE3A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AC8B4C-5B3C-289A-2C7E-35B6641DDD51}"/>
              </a:ext>
            </a:extLst>
          </p:cNvPr>
          <p:cNvSpPr>
            <a:spLocks noGrp="1"/>
          </p:cNvSpPr>
          <p:nvPr>
            <p:ph type="body" idx="1"/>
          </p:nvPr>
        </p:nvSpPr>
        <p:spPr/>
        <p:txBody>
          <a:bodyPr/>
          <a:lstStyle/>
          <a:p>
            <a:r>
              <a:rPr lang="en-US" dirty="0"/>
              <a:t>Slide 13: Operational Use Cases
Municipalities: Public safety, perimeter detection, community alerts
Defense &amp; Police: Secure sensitive areas with fewer blind spots and respond faster to threats
Critical Infrastructure: Protect factories, utilities, and transport routes
Agriculture: Theft prevention, fire detection, and remote field monitoring 
National Borders: Track movement across wide areas and coordinate fast response
</a:t>
            </a:r>
          </a:p>
        </p:txBody>
      </p:sp>
      <p:sp>
        <p:nvSpPr>
          <p:cNvPr id="4" name="Slide Number Placeholder 3">
            <a:extLst>
              <a:ext uri="{FF2B5EF4-FFF2-40B4-BE49-F238E27FC236}">
                <a16:creationId xmlns:a16="http://schemas.microsoft.com/office/drawing/2014/main" id="{2728B1E8-CF91-98AE-377E-0106DA79AA54}"/>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201791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21C95-BAF0-648C-692C-55783FE92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D6DDAB-9C7D-49B4-AF87-941930BEDD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859BDE-6215-38EF-4C11-3D1B9D863F72}"/>
              </a:ext>
            </a:extLst>
          </p:cNvPr>
          <p:cNvSpPr>
            <a:spLocks noGrp="1"/>
          </p:cNvSpPr>
          <p:nvPr>
            <p:ph type="body" idx="1"/>
          </p:nvPr>
        </p:nvSpPr>
        <p:spPr/>
        <p:txBody>
          <a:bodyPr/>
          <a:lstStyle/>
          <a:p>
            <a:r>
              <a:rPr lang="en-US" dirty="0"/>
              <a:t>Slide 13: Operational Use Cases
Municipalities: Public safety, perimeter detection, community alerts
Defense &amp; Police: Secure sensitive areas with fewer blind spots and respond faster to threats
Critical Infrastructure: Protect factories, utilities, and transport routes
Agriculture: Theft prevention, fire detection, and remote field monitoring 
National Borders: Track movement across wide areas and coordinate fast response
</a:t>
            </a:r>
          </a:p>
        </p:txBody>
      </p:sp>
      <p:sp>
        <p:nvSpPr>
          <p:cNvPr id="4" name="Slide Number Placeholder 3">
            <a:extLst>
              <a:ext uri="{FF2B5EF4-FFF2-40B4-BE49-F238E27FC236}">
                <a16:creationId xmlns:a16="http://schemas.microsoft.com/office/drawing/2014/main" id="{B3C1B4FD-9089-0A3F-40A3-70ABDE7E1B10}"/>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198175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 Zorronet: Autonomous Security, Delivered
AI-powered platform for real-time detection, response, and multi-device orchestration
Works with any camera, sensor, drone, or system
Built for municipalities, defense, and enterprise security teams
Zero hardware replacement. Zero operator load. One unified system.
</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15: Why Zorronet
No hardware replacement - tech works with what you already have
Ultra-fast deployment
Multi-device coordination in real time
Closed, encrypted network 
SaaS model ready for enterprise scale, from single sites to entire borders
Proven with national agencies, defense units, and major organizations
</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16 The Autonomous Future of Security
From manual monitoring to autonomous detection
From siloed systems to unified multi-device orchestration
From reactive response to proactive prevention
Zorronet delivers the next generation of AI-powered security operations
</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13:
Closing
Thank You
Contact:
CEO Dikla Yadid
Phone Number
Email
</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14: Use Case: Perimeter Security
An intruder approaches a restricted zone at night
Zorronet’s AI instantly detects movement and identifies the threat as a human carrying a weapon
Nearby PTZ cameras lock on, track the target, and hand off coverage across the perimeter
Patrol teams receive live video clips, a map location, and recommended actions
Gates and barriers respond automatically to secure access points
Commanders gain real-time awareness without needing to monitor feeds manually
</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 The Challenge Today
Security teams manage siloed cameras, sensors, and legacy SOC systems
Manual monitoring leads to missed events, delayed response, and high false alarm rates
Upgrading infrastructure is expensive, slow, and complex
Organizations lack a unified, autonomous command layer
</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  The Zorronet Solution
A full-stack AI Security OS that connects all devices into one intelligent network
Autonomous monitoring using data-stream analysis, not heavy video processing
Automatically detects events, filters noise, and triggers coordinated responses
Deploys instantly on existing infrastructure
</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 How It Works
Zorronet’s computer vision looks at camera/sensor data streams to detect anomalies in real time
It then cross-analyzes metadata with AI and operational logic
PTZ movement, alerts, gates, drones, and emergency workflows
It then distributes relevant event data to the right people, instantly
</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Zorronet Product Suite
HyperVision Command: AI SOC interface for detection, mapping, and PTZ automation
AI Security OS: The core AI engine powering anomaly detection &amp; orchestration
Zorronet Mobile App: Alerts, communities, panic, and field response
Zorro Gates: Remote command, access control, mapping &amp; permissions
Integrations Layer: Drones, cameras, radars, LPR, sensors, IoT
</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 Autonomous Intelligence Engine
Uses AI to spot unusual movement, behavior, or objects the moment they appear
Filters out noise so operators only see alerts that matter
Learns each site’s patterns to improve accuracy over time
Reduces workload by turning routine monitoring into fully autonomous operation
Pic of person in field with a gun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9: Zorronet Mobile App
Near-real-time alerts with video clips, images, location, and recommended actions
Start a WatchMe video call with the control center or community before triggering SOS
Connected sites can share incident notifications with neighbors or nearby facilities
Secure chats, emergency channels, and off-grid indicators
Built for field teams, managers, and first responders
</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10: Community-Based Security
Each site has dedicated “communities” with permissions &amp; access control
Alerts are shared only with relevant teams based on role and location
Nearby “communities” can collaborate, reporting unusual activity to each other
One location can temporarily use another site’s cameras or devices during an incident
The shared-security model scales from installations and military bases to municipalities and national borders
</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81.svg"/></Relationships>
</file>

<file path=ppt/slides/_rels/slide11.xml.rels><?xml version="1.0" encoding="UTF-8" standalone="yes"?>
<Relationships xmlns="http://schemas.openxmlformats.org/package/2006/relationships"><Relationship Id="rId8" Type="http://schemas.openxmlformats.org/officeDocument/2006/relationships/image" Target="../media/image86.svg"/><Relationship Id="rId13" Type="http://schemas.openxmlformats.org/officeDocument/2006/relationships/image" Target="../media/image91.png"/><Relationship Id="rId18" Type="http://schemas.openxmlformats.org/officeDocument/2006/relationships/image" Target="../media/image96.svg"/><Relationship Id="rId3" Type="http://schemas.openxmlformats.org/officeDocument/2006/relationships/image" Target="../media/image17.png"/><Relationship Id="rId7" Type="http://schemas.openxmlformats.org/officeDocument/2006/relationships/image" Target="../media/image85.png"/><Relationship Id="rId12" Type="http://schemas.openxmlformats.org/officeDocument/2006/relationships/image" Target="../media/image90.svg"/><Relationship Id="rId17" Type="http://schemas.openxmlformats.org/officeDocument/2006/relationships/image" Target="../media/image95.png"/><Relationship Id="rId2" Type="http://schemas.openxmlformats.org/officeDocument/2006/relationships/notesSlide" Target="../notesSlides/notesSlide11.xml"/><Relationship Id="rId16" Type="http://schemas.openxmlformats.org/officeDocument/2006/relationships/image" Target="../media/image94.svg"/><Relationship Id="rId1" Type="http://schemas.openxmlformats.org/officeDocument/2006/relationships/slideLayout" Target="../slideLayouts/slideLayout1.xml"/><Relationship Id="rId6" Type="http://schemas.openxmlformats.org/officeDocument/2006/relationships/image" Target="../media/image84.sv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93.png"/><Relationship Id="rId10" Type="http://schemas.openxmlformats.org/officeDocument/2006/relationships/image" Target="../media/image88.svg"/><Relationship Id="rId4" Type="http://schemas.openxmlformats.org/officeDocument/2006/relationships/image" Target="../media/image18.svg"/><Relationship Id="rId9" Type="http://schemas.openxmlformats.org/officeDocument/2006/relationships/image" Target="../media/image87.png"/><Relationship Id="rId14" Type="http://schemas.openxmlformats.org/officeDocument/2006/relationships/image" Target="../media/image92.svg"/></Relationships>
</file>

<file path=ppt/slides/_rels/slide12.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svg"/><Relationship Id="rId18" Type="http://schemas.openxmlformats.org/officeDocument/2006/relationships/image" Target="../media/image110.png"/><Relationship Id="rId3" Type="http://schemas.openxmlformats.org/officeDocument/2006/relationships/image" Target="../media/image97.jpeg"/><Relationship Id="rId21" Type="http://schemas.openxmlformats.org/officeDocument/2006/relationships/image" Target="../media/image113.svg"/><Relationship Id="rId7" Type="http://schemas.openxmlformats.org/officeDocument/2006/relationships/image" Target="../media/image18.svg"/><Relationship Id="rId12" Type="http://schemas.openxmlformats.org/officeDocument/2006/relationships/image" Target="../media/image104.png"/><Relationship Id="rId17" Type="http://schemas.openxmlformats.org/officeDocument/2006/relationships/image" Target="../media/image109.svg"/><Relationship Id="rId2" Type="http://schemas.openxmlformats.org/officeDocument/2006/relationships/notesSlide" Target="../notesSlides/notesSlide12.xml"/><Relationship Id="rId16" Type="http://schemas.openxmlformats.org/officeDocument/2006/relationships/image" Target="../media/image108.png"/><Relationship Id="rId20"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103.svg"/><Relationship Id="rId5" Type="http://schemas.openxmlformats.org/officeDocument/2006/relationships/image" Target="../media/image99.svg"/><Relationship Id="rId15" Type="http://schemas.openxmlformats.org/officeDocument/2006/relationships/image" Target="../media/image107.svg"/><Relationship Id="rId10" Type="http://schemas.openxmlformats.org/officeDocument/2006/relationships/image" Target="../media/image102.png"/><Relationship Id="rId19" Type="http://schemas.openxmlformats.org/officeDocument/2006/relationships/image" Target="../media/image111.svg"/><Relationship Id="rId4" Type="http://schemas.openxmlformats.org/officeDocument/2006/relationships/image" Target="../media/image98.png"/><Relationship Id="rId9" Type="http://schemas.openxmlformats.org/officeDocument/2006/relationships/image" Target="../media/image101.svg"/><Relationship Id="rId14" Type="http://schemas.openxmlformats.org/officeDocument/2006/relationships/image" Target="../media/image106.png"/></Relationships>
</file>

<file path=ppt/slides/_rels/slide1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15.png"/><Relationship Id="rId4" Type="http://schemas.openxmlformats.org/officeDocument/2006/relationships/image" Target="../media/image18.sv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16.jpe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17.jpg"/><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png"/><Relationship Id="rId4" Type="http://schemas.microsoft.com/office/2007/relationships/hdphoto" Target="../media/hdphoto4.wdp"/></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52.jpeg"/><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jpe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124.svg"/><Relationship Id="rId13" Type="http://schemas.openxmlformats.org/officeDocument/2006/relationships/image" Target="../media/image129.png"/><Relationship Id="rId18" Type="http://schemas.openxmlformats.org/officeDocument/2006/relationships/image" Target="../media/image17.png"/><Relationship Id="rId3" Type="http://schemas.openxmlformats.org/officeDocument/2006/relationships/image" Target="../media/image119.png"/><Relationship Id="rId7" Type="http://schemas.openxmlformats.org/officeDocument/2006/relationships/image" Target="../media/image123.png"/><Relationship Id="rId12" Type="http://schemas.openxmlformats.org/officeDocument/2006/relationships/image" Target="../media/image128.svg"/><Relationship Id="rId17" Type="http://schemas.openxmlformats.org/officeDocument/2006/relationships/image" Target="../media/image133.jpg"/><Relationship Id="rId2" Type="http://schemas.openxmlformats.org/officeDocument/2006/relationships/notesSlide" Target="../notesSlides/notesSlide20.xml"/><Relationship Id="rId16" Type="http://schemas.openxmlformats.org/officeDocument/2006/relationships/image" Target="../media/image132.svg"/><Relationship Id="rId1" Type="http://schemas.openxmlformats.org/officeDocument/2006/relationships/slideLayout" Target="../slideLayouts/slideLayout1.xml"/><Relationship Id="rId6" Type="http://schemas.openxmlformats.org/officeDocument/2006/relationships/image" Target="../media/image122.svg"/><Relationship Id="rId11" Type="http://schemas.openxmlformats.org/officeDocument/2006/relationships/image" Target="../media/image127.png"/><Relationship Id="rId5" Type="http://schemas.openxmlformats.org/officeDocument/2006/relationships/image" Target="../media/image121.png"/><Relationship Id="rId15" Type="http://schemas.openxmlformats.org/officeDocument/2006/relationships/image" Target="../media/image131.png"/><Relationship Id="rId10" Type="http://schemas.openxmlformats.org/officeDocument/2006/relationships/image" Target="../media/image126.svg"/><Relationship Id="rId19" Type="http://schemas.openxmlformats.org/officeDocument/2006/relationships/image" Target="../media/image18.svg"/><Relationship Id="rId4" Type="http://schemas.openxmlformats.org/officeDocument/2006/relationships/image" Target="../media/image120.svg"/><Relationship Id="rId9" Type="http://schemas.openxmlformats.org/officeDocument/2006/relationships/image" Target="../media/image125.png"/><Relationship Id="rId14" Type="http://schemas.openxmlformats.org/officeDocument/2006/relationships/image" Target="../media/image130.sv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36.sv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35.png"/><Relationship Id="rId5" Type="http://schemas.openxmlformats.org/officeDocument/2006/relationships/image" Target="../media/image134.jpeg"/><Relationship Id="rId4" Type="http://schemas.openxmlformats.org/officeDocument/2006/relationships/image" Target="../media/image18.sv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37.png"/><Relationship Id="rId7" Type="http://schemas.openxmlformats.org/officeDocument/2006/relationships/image" Target="../media/image5.png"/><Relationship Id="rId12" Type="http://schemas.openxmlformats.org/officeDocument/2006/relationships/hyperlink" Target="http://www.zorro-net.com"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38.png"/><Relationship Id="rId4" Type="http://schemas.openxmlformats.org/officeDocument/2006/relationships/image" Target="../media/image2.png"/><Relationship Id="rId9"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image" Target="../media/image107.svg"/><Relationship Id="rId13" Type="http://schemas.openxmlformats.org/officeDocument/2006/relationships/image" Target="../media/image102.png"/><Relationship Id="rId18" Type="http://schemas.openxmlformats.org/officeDocument/2006/relationships/image" Target="../media/image17.png"/><Relationship Id="rId3" Type="http://schemas.openxmlformats.org/officeDocument/2006/relationships/image" Target="../media/image100.png"/><Relationship Id="rId7" Type="http://schemas.openxmlformats.org/officeDocument/2006/relationships/image" Target="../media/image106.png"/><Relationship Id="rId12" Type="http://schemas.openxmlformats.org/officeDocument/2006/relationships/image" Target="../media/image142.svg"/><Relationship Id="rId17" Type="http://schemas.openxmlformats.org/officeDocument/2006/relationships/image" Target="../media/image116.jpeg"/><Relationship Id="rId2" Type="http://schemas.openxmlformats.org/officeDocument/2006/relationships/notesSlide" Target="../notesSlides/notesSlide23.xml"/><Relationship Id="rId16" Type="http://schemas.openxmlformats.org/officeDocument/2006/relationships/image" Target="../media/image105.svg"/><Relationship Id="rId1" Type="http://schemas.openxmlformats.org/officeDocument/2006/relationships/slideLayout" Target="../slideLayouts/slideLayout1.xml"/><Relationship Id="rId6" Type="http://schemas.openxmlformats.org/officeDocument/2006/relationships/image" Target="../media/image140.svg"/><Relationship Id="rId11" Type="http://schemas.openxmlformats.org/officeDocument/2006/relationships/image" Target="../media/image141.png"/><Relationship Id="rId5" Type="http://schemas.openxmlformats.org/officeDocument/2006/relationships/image" Target="../media/image139.png"/><Relationship Id="rId15" Type="http://schemas.openxmlformats.org/officeDocument/2006/relationships/image" Target="../media/image104.png"/><Relationship Id="rId10" Type="http://schemas.openxmlformats.org/officeDocument/2006/relationships/image" Target="../media/image109.svg"/><Relationship Id="rId19" Type="http://schemas.openxmlformats.org/officeDocument/2006/relationships/image" Target="../media/image18.svg"/><Relationship Id="rId4" Type="http://schemas.openxmlformats.org/officeDocument/2006/relationships/image" Target="../media/image101.svg"/><Relationship Id="rId9" Type="http://schemas.openxmlformats.org/officeDocument/2006/relationships/image" Target="../media/image108.png"/><Relationship Id="rId14" Type="http://schemas.openxmlformats.org/officeDocument/2006/relationships/image" Target="../media/image103.sv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sv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18.sv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 Id="rId14"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17.png"/><Relationship Id="rId18" Type="http://schemas.openxmlformats.org/officeDocument/2006/relationships/image" Target="../media/image46.jpeg"/><Relationship Id="rId3" Type="http://schemas.openxmlformats.org/officeDocument/2006/relationships/image" Target="../media/image33.png"/><Relationship Id="rId21" Type="http://schemas.openxmlformats.org/officeDocument/2006/relationships/image" Target="../media/image49.jpeg"/><Relationship Id="rId7" Type="http://schemas.openxmlformats.org/officeDocument/2006/relationships/image" Target="../media/image37.png"/><Relationship Id="rId12" Type="http://schemas.openxmlformats.org/officeDocument/2006/relationships/image" Target="../media/image42.svg"/><Relationship Id="rId17" Type="http://schemas.openxmlformats.org/officeDocument/2006/relationships/image" Target="../media/image45.jpeg"/><Relationship Id="rId2" Type="http://schemas.openxmlformats.org/officeDocument/2006/relationships/notesSlide" Target="../notesSlides/notesSlide5.xml"/><Relationship Id="rId16" Type="http://schemas.openxmlformats.org/officeDocument/2006/relationships/image" Target="../media/image44.jpeg"/><Relationship Id="rId20" Type="http://schemas.openxmlformats.org/officeDocument/2006/relationships/image" Target="../media/image48.jpeg"/><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3.jpeg"/><Relationship Id="rId10" Type="http://schemas.openxmlformats.org/officeDocument/2006/relationships/image" Target="../media/image40.png"/><Relationship Id="rId19" Type="http://schemas.openxmlformats.org/officeDocument/2006/relationships/image" Target="../media/image47.jpe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51.svg"/></Relationships>
</file>

<file path=ppt/slides/_rels/slide7.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7.xml"/><Relationship Id="rId16" Type="http://schemas.openxmlformats.org/officeDocument/2006/relationships/image" Target="../media/image47.jpeg"/><Relationship Id="rId1" Type="http://schemas.openxmlformats.org/officeDocument/2006/relationships/slideLayout" Target="../slideLayouts/slideLayout1.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18.sv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svg"/><Relationship Id="rId3" Type="http://schemas.openxmlformats.org/officeDocument/2006/relationships/image" Target="../media/image64.png"/><Relationship Id="rId7" Type="http://schemas.openxmlformats.org/officeDocument/2006/relationships/image" Target="../media/image68.svg"/><Relationship Id="rId12" Type="http://schemas.openxmlformats.org/officeDocument/2006/relationships/image" Target="../media/image73.png"/><Relationship Id="rId17" Type="http://schemas.openxmlformats.org/officeDocument/2006/relationships/image" Target="../media/image18.svg"/><Relationship Id="rId2" Type="http://schemas.openxmlformats.org/officeDocument/2006/relationships/notesSlide" Target="../notesSlides/notesSlide8.xml"/><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67.png"/><Relationship Id="rId11" Type="http://schemas.openxmlformats.org/officeDocument/2006/relationships/image" Target="../media/image72.svg"/><Relationship Id="rId5" Type="http://schemas.openxmlformats.org/officeDocument/2006/relationships/image" Target="../media/image66.svg"/><Relationship Id="rId15" Type="http://schemas.openxmlformats.org/officeDocument/2006/relationships/image" Target="../media/image76.sv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svg"/><Relationship Id="rId14" Type="http://schemas.openxmlformats.org/officeDocument/2006/relationships/image" Target="../media/image75.png"/></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77.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79.png"/><Relationship Id="rId4" Type="http://schemas.openxmlformats.org/officeDocument/2006/relationships/image" Target="../media/image78.sv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7" name="Picture 26" descr="A group of men looking at computers&#10;&#10;AI-generated content may be incorrect.">
            <a:extLst>
              <a:ext uri="{FF2B5EF4-FFF2-40B4-BE49-F238E27FC236}">
                <a16:creationId xmlns:a16="http://schemas.microsoft.com/office/drawing/2014/main" id="{BB37E0B3-A929-BA31-E3D7-6941EBF8C1F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8000"/>
                    </a14:imgEffect>
                  </a14:imgLayer>
                </a14:imgProps>
              </a:ext>
            </a:extLst>
          </a:blip>
          <a:srcRect r="10865"/>
          <a:stretch>
            <a:fillRect/>
          </a:stretch>
        </p:blipFill>
        <p:spPr>
          <a:xfrm>
            <a:off x="0" y="0"/>
            <a:ext cx="9144000" cy="5129321"/>
          </a:xfrm>
          <a:prstGeom prst="rect">
            <a:avLst/>
          </a:prstGeom>
        </p:spPr>
      </p:pic>
      <p:sp>
        <p:nvSpPr>
          <p:cNvPr id="30" name="Rectangle 29">
            <a:extLst>
              <a:ext uri="{FF2B5EF4-FFF2-40B4-BE49-F238E27FC236}">
                <a16:creationId xmlns:a16="http://schemas.microsoft.com/office/drawing/2014/main" id="{D440B1BC-F3EA-E5D7-B2AF-3A569F08098B}"/>
              </a:ext>
            </a:extLst>
          </p:cNvPr>
          <p:cNvSpPr/>
          <p:nvPr/>
        </p:nvSpPr>
        <p:spPr>
          <a:xfrm>
            <a:off x="0" y="14179"/>
            <a:ext cx="9144000" cy="5138739"/>
          </a:xfrm>
          <a:prstGeom prst="rect">
            <a:avLst/>
          </a:prstGeom>
          <a:gradFill flip="none" rotWithShape="1">
            <a:gsLst>
              <a:gs pos="0">
                <a:srgbClr val="8A37F6"/>
              </a:gs>
              <a:gs pos="32000">
                <a:schemeClr val="dk1">
                  <a:tint val="44500"/>
                  <a:satMod val="160000"/>
                  <a:alpha val="0"/>
                </a:schemeClr>
              </a:gs>
              <a:gs pos="100000">
                <a:schemeClr val="dk1">
                  <a:tint val="23500"/>
                  <a:satMod val="160000"/>
                  <a:alpha val="0"/>
                </a:schemeClr>
              </a:gs>
            </a:gsLst>
            <a:path path="circle">
              <a:fillToRect l="100000" t="100000"/>
            </a:path>
            <a:tileRect r="-100000" b="-10000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grpSp>
        <p:nvGrpSpPr>
          <p:cNvPr id="2" name="Group 1">
            <a:extLst>
              <a:ext uri="{FF2B5EF4-FFF2-40B4-BE49-F238E27FC236}">
                <a16:creationId xmlns:a16="http://schemas.microsoft.com/office/drawing/2014/main" id="{4F968371-7536-B3EB-F323-E0219740921D}"/>
              </a:ext>
            </a:extLst>
          </p:cNvPr>
          <p:cNvGrpSpPr/>
          <p:nvPr/>
        </p:nvGrpSpPr>
        <p:grpSpPr>
          <a:xfrm>
            <a:off x="1222714" y="915596"/>
            <a:ext cx="1705266" cy="623883"/>
            <a:chOff x="1147763" y="1404938"/>
            <a:chExt cx="1705266" cy="623883"/>
          </a:xfrm>
        </p:grpSpPr>
        <p:pic>
          <p:nvPicPr>
            <p:cNvPr id="4" name="Image 1" descr="preencoded.png"/>
            <p:cNvPicPr>
              <a:picLocks noChangeAspect="1"/>
            </p:cNvPicPr>
            <p:nvPr/>
          </p:nvPicPr>
          <p:blipFill>
            <a:blip r:embed="rId5"/>
            <a:stretch>
              <a:fillRect/>
            </a:stretch>
          </p:blipFill>
          <p:spPr>
            <a:xfrm>
              <a:off x="1147763" y="1404938"/>
              <a:ext cx="623888" cy="623883"/>
            </a:xfrm>
            <a:prstGeom prst="rect">
              <a:avLst/>
            </a:prstGeom>
          </p:spPr>
        </p:pic>
        <p:pic>
          <p:nvPicPr>
            <p:cNvPr id="5" name="Image 2" descr="preencoded.png"/>
            <p:cNvPicPr>
              <a:picLocks noChangeAspect="1"/>
            </p:cNvPicPr>
            <p:nvPr/>
          </p:nvPicPr>
          <p:blipFill>
            <a:blip r:embed="rId6"/>
            <a:stretch>
              <a:fillRect/>
            </a:stretch>
          </p:blipFill>
          <p:spPr>
            <a:xfrm>
              <a:off x="2700664" y="1612900"/>
              <a:ext cx="152365" cy="233263"/>
            </a:xfrm>
            <a:prstGeom prst="rect">
              <a:avLst/>
            </a:prstGeom>
          </p:spPr>
        </p:pic>
        <p:pic>
          <p:nvPicPr>
            <p:cNvPr id="6" name="Image 3" descr="preencoded.png"/>
            <p:cNvPicPr>
              <a:picLocks noChangeAspect="1"/>
            </p:cNvPicPr>
            <p:nvPr/>
          </p:nvPicPr>
          <p:blipFill>
            <a:blip r:embed="rId7"/>
            <a:stretch>
              <a:fillRect/>
            </a:stretch>
          </p:blipFill>
          <p:spPr>
            <a:xfrm>
              <a:off x="2553555" y="1612900"/>
              <a:ext cx="133500" cy="233263"/>
            </a:xfrm>
            <a:prstGeom prst="rect">
              <a:avLst/>
            </a:prstGeom>
          </p:spPr>
        </p:pic>
        <p:pic>
          <p:nvPicPr>
            <p:cNvPr id="7" name="Image 4" descr="preencoded.png"/>
            <p:cNvPicPr>
              <a:picLocks noChangeAspect="1"/>
            </p:cNvPicPr>
            <p:nvPr/>
          </p:nvPicPr>
          <p:blipFill>
            <a:blip r:embed="rId8"/>
            <a:stretch>
              <a:fillRect/>
            </a:stretch>
          </p:blipFill>
          <p:spPr>
            <a:xfrm>
              <a:off x="2348602" y="1612900"/>
              <a:ext cx="165061" cy="233263"/>
            </a:xfrm>
            <a:prstGeom prst="rect">
              <a:avLst/>
            </a:prstGeom>
          </p:spPr>
        </p:pic>
        <p:pic>
          <p:nvPicPr>
            <p:cNvPr id="8" name="Image 5" descr="preencoded.png"/>
            <p:cNvPicPr>
              <a:picLocks noChangeAspect="1"/>
            </p:cNvPicPr>
            <p:nvPr/>
          </p:nvPicPr>
          <p:blipFill>
            <a:blip r:embed="rId9"/>
            <a:stretch>
              <a:fillRect/>
            </a:stretch>
          </p:blipFill>
          <p:spPr>
            <a:xfrm>
              <a:off x="2152067" y="1612900"/>
              <a:ext cx="160345" cy="233263"/>
            </a:xfrm>
            <a:prstGeom prst="rect">
              <a:avLst/>
            </a:prstGeom>
          </p:spPr>
        </p:pic>
        <p:pic>
          <p:nvPicPr>
            <p:cNvPr id="9" name="Image 6" descr="preencoded.png"/>
            <p:cNvPicPr>
              <a:picLocks noChangeAspect="1"/>
            </p:cNvPicPr>
            <p:nvPr/>
          </p:nvPicPr>
          <p:blipFill>
            <a:blip r:embed="rId10"/>
            <a:stretch>
              <a:fillRect/>
            </a:stretch>
          </p:blipFill>
          <p:spPr>
            <a:xfrm>
              <a:off x="1964559" y="1612900"/>
              <a:ext cx="161548" cy="233263"/>
            </a:xfrm>
            <a:prstGeom prst="rect">
              <a:avLst/>
            </a:prstGeom>
          </p:spPr>
        </p:pic>
        <p:pic>
          <p:nvPicPr>
            <p:cNvPr id="10" name="Image 7" descr="preencoded.png"/>
            <p:cNvPicPr>
              <a:picLocks noChangeAspect="1"/>
            </p:cNvPicPr>
            <p:nvPr/>
          </p:nvPicPr>
          <p:blipFill>
            <a:blip r:embed="rId10"/>
            <a:stretch>
              <a:fillRect/>
            </a:stretch>
          </p:blipFill>
          <p:spPr>
            <a:xfrm>
              <a:off x="1773423" y="1612900"/>
              <a:ext cx="161548" cy="233263"/>
            </a:xfrm>
            <a:prstGeom prst="rect">
              <a:avLst/>
            </a:prstGeom>
          </p:spPr>
        </p:pic>
        <p:pic>
          <p:nvPicPr>
            <p:cNvPr id="11" name="Image 8" descr="preencoded.png"/>
            <p:cNvPicPr>
              <a:picLocks noChangeAspect="1"/>
            </p:cNvPicPr>
            <p:nvPr/>
          </p:nvPicPr>
          <p:blipFill>
            <a:blip r:embed="rId9"/>
            <a:stretch>
              <a:fillRect/>
            </a:stretch>
          </p:blipFill>
          <p:spPr>
            <a:xfrm>
              <a:off x="1576888" y="1612900"/>
              <a:ext cx="160345" cy="233263"/>
            </a:xfrm>
            <a:prstGeom prst="rect">
              <a:avLst/>
            </a:prstGeom>
          </p:spPr>
        </p:pic>
        <p:pic>
          <p:nvPicPr>
            <p:cNvPr id="12" name="Image 9" descr="preencoded.png"/>
            <p:cNvPicPr>
              <a:picLocks noChangeAspect="1"/>
            </p:cNvPicPr>
            <p:nvPr/>
          </p:nvPicPr>
          <p:blipFill>
            <a:blip r:embed="rId11"/>
            <a:stretch>
              <a:fillRect/>
            </a:stretch>
          </p:blipFill>
          <p:spPr>
            <a:xfrm>
              <a:off x="1392424" y="1612900"/>
              <a:ext cx="153816" cy="233263"/>
            </a:xfrm>
            <a:prstGeom prst="rect">
              <a:avLst/>
            </a:prstGeom>
          </p:spPr>
        </p:pic>
      </p:grpSp>
      <p:sp>
        <p:nvSpPr>
          <p:cNvPr id="21" name="Text 0"/>
          <p:cNvSpPr/>
          <p:nvPr/>
        </p:nvSpPr>
        <p:spPr>
          <a:xfrm>
            <a:off x="1147763" y="3078958"/>
            <a:ext cx="6015038" cy="1066800"/>
          </a:xfrm>
          <a:prstGeom prst="rect">
            <a:avLst/>
          </a:prstGeom>
          <a:noFill/>
          <a:ln/>
        </p:spPr>
        <p:txBody>
          <a:bodyPr wrap="square" rtlCol="0" anchor="ctr"/>
          <a:lstStyle/>
          <a:p>
            <a:pPr marL="0" indent="0" algn="l">
              <a:lnSpc>
                <a:spcPts val="4212"/>
              </a:lnSpc>
              <a:buNone/>
            </a:pPr>
            <a:r>
              <a:rPr lang="en-US" sz="4388" b="1" kern="0" spc="-88" dirty="0">
                <a:solidFill>
                  <a:srgbClr val="FFFFFF">
                    <a:alpha val="99000"/>
                  </a:srgbClr>
                </a:solidFill>
                <a:latin typeface="Raleway" pitchFamily="34" charset="0"/>
                <a:ea typeface="Raleway" pitchFamily="34" charset="-122"/>
                <a:cs typeface="Raleway" pitchFamily="34" charset="-120"/>
              </a:rPr>
              <a:t>The Future Of </a:t>
            </a:r>
            <a:endParaRPr lang="en-US" sz="4388" dirty="0"/>
          </a:p>
          <a:p>
            <a:pPr marL="0" indent="0" algn="l">
              <a:lnSpc>
                <a:spcPts val="4212"/>
              </a:lnSpc>
              <a:buNone/>
            </a:pPr>
            <a:r>
              <a:rPr lang="en-US" sz="4388" b="1" kern="0" spc="-88" dirty="0">
                <a:solidFill>
                  <a:srgbClr val="FFFFFF">
                    <a:alpha val="99000"/>
                  </a:srgbClr>
                </a:solidFill>
                <a:latin typeface="Raleway" pitchFamily="34" charset="0"/>
                <a:ea typeface="Raleway" pitchFamily="34" charset="-122"/>
                <a:cs typeface="Raleway" pitchFamily="34" charset="-120"/>
              </a:rPr>
              <a:t>Autonomous Security</a:t>
            </a:r>
            <a:endParaRPr lang="en-US" sz="4388" dirty="0"/>
          </a:p>
        </p:txBody>
      </p:sp>
      <p:sp>
        <p:nvSpPr>
          <p:cNvPr id="22" name="Text 1"/>
          <p:cNvSpPr/>
          <p:nvPr/>
        </p:nvSpPr>
        <p:spPr>
          <a:xfrm>
            <a:off x="1098109" y="4145758"/>
            <a:ext cx="7081370" cy="276225"/>
          </a:xfrm>
          <a:prstGeom prst="rect">
            <a:avLst/>
          </a:prstGeom>
          <a:noFill/>
          <a:ln/>
        </p:spPr>
        <p:txBody>
          <a:bodyPr wrap="square" rtlCol="0" anchor="ctr"/>
          <a:lstStyle/>
          <a:p>
            <a:pPr marL="0" indent="0">
              <a:lnSpc>
                <a:spcPts val="2160"/>
              </a:lnSpc>
              <a:buNone/>
            </a:pPr>
            <a:r>
              <a:rPr lang="en-US" sz="1800" b="1" kern="0" spc="-36" dirty="0">
                <a:solidFill>
                  <a:srgbClr val="FFFFFF">
                    <a:alpha val="99000"/>
                  </a:srgbClr>
                </a:solidFill>
                <a:latin typeface="Raleway" pitchFamily="34" charset="0"/>
                <a:ea typeface="Raleway" pitchFamily="34" charset="-122"/>
                <a:cs typeface="Raleway" pitchFamily="34" charset="-120"/>
              </a:rPr>
              <a:t> Unmanned AI Control Rooms for Defense, Security &amp; Smart Cities</a:t>
            </a:r>
            <a:endParaRPr lang="en-US" sz="1800" dirty="0"/>
          </a:p>
        </p:txBody>
      </p:sp>
      <p:sp>
        <p:nvSpPr>
          <p:cNvPr id="23" name="Text 2"/>
          <p:cNvSpPr/>
          <p:nvPr/>
        </p:nvSpPr>
        <p:spPr>
          <a:xfrm>
            <a:off x="1147763" y="4623252"/>
            <a:ext cx="995362" cy="152400"/>
          </a:xfrm>
          <a:prstGeom prst="rect">
            <a:avLst/>
          </a:prstGeom>
          <a:noFill/>
          <a:ln/>
        </p:spPr>
        <p:txBody>
          <a:bodyPr wrap="square" rtlCol="0" anchor="ctr"/>
          <a:lstStyle/>
          <a:p>
            <a:pPr marL="0" indent="0" algn="l">
              <a:lnSpc>
                <a:spcPts val="1206"/>
              </a:lnSpc>
              <a:buNone/>
            </a:pPr>
            <a:r>
              <a:rPr lang="en-US" sz="1200" b="1" kern="0" spc="-5" dirty="0">
                <a:solidFill>
                  <a:srgbClr val="FFFFFF">
                    <a:alpha val="99000"/>
                  </a:srgbClr>
                </a:solidFill>
                <a:latin typeface="Raleway" pitchFamily="2" charset="77"/>
                <a:ea typeface="Inter" pitchFamily="34" charset="-122"/>
                <a:cs typeface="Inter" pitchFamily="34" charset="-120"/>
              </a:rPr>
              <a:t>Dec 2025</a:t>
            </a:r>
            <a:endParaRPr lang="en-US" sz="1200" dirty="0">
              <a:latin typeface="Raleway" pitchFamily="2" charset="77"/>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bg>
      <p:bgPr>
        <a:solidFill>
          <a:srgbClr val="F0F6FF"/>
        </a:solidFill>
        <a:effectLst/>
      </p:bgPr>
    </p:bg>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86C6541B-6EE4-1FFC-ACED-A0E2A7934883}"/>
              </a:ext>
            </a:extLst>
          </p:cNvPr>
          <p:cNvSpPr/>
          <p:nvPr/>
        </p:nvSpPr>
        <p:spPr>
          <a:xfrm>
            <a:off x="7346" y="0"/>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81" name="Rectangle 80">
            <a:extLst>
              <a:ext uri="{FF2B5EF4-FFF2-40B4-BE49-F238E27FC236}">
                <a16:creationId xmlns:a16="http://schemas.microsoft.com/office/drawing/2014/main" id="{D5073EF8-380C-F3A0-30B6-81974A7AD835}"/>
              </a:ext>
            </a:extLst>
          </p:cNvPr>
          <p:cNvSpPr/>
          <p:nvPr/>
        </p:nvSpPr>
        <p:spPr>
          <a:xfrm>
            <a:off x="14693" y="-2341"/>
            <a:ext cx="9144000" cy="5138739"/>
          </a:xfrm>
          <a:prstGeom prst="rect">
            <a:avLst/>
          </a:prstGeom>
          <a:gradFill flip="none" rotWithShape="1">
            <a:gsLst>
              <a:gs pos="0">
                <a:srgbClr val="8A37F6"/>
              </a:gs>
              <a:gs pos="29000">
                <a:schemeClr val="dk1">
                  <a:tint val="44500"/>
                  <a:satMod val="160000"/>
                  <a:alpha val="0"/>
                </a:schemeClr>
              </a:gs>
              <a:gs pos="58000">
                <a:schemeClr val="dk1">
                  <a:tint val="23500"/>
                  <a:satMod val="160000"/>
                  <a:alpha val="0"/>
                </a:schemeClr>
              </a:gs>
            </a:gsLst>
            <a:path path="circle">
              <a:fillToRect l="100000" t="100000"/>
            </a:path>
            <a:tileRect r="-100000" b="-10000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70" name="Rectangle 69">
            <a:extLst>
              <a:ext uri="{FF2B5EF4-FFF2-40B4-BE49-F238E27FC236}">
                <a16:creationId xmlns:a16="http://schemas.microsoft.com/office/drawing/2014/main" id="{39995036-A70A-99DE-E64C-306108C6974E}"/>
              </a:ext>
            </a:extLst>
          </p:cNvPr>
          <p:cNvSpPr/>
          <p:nvPr/>
        </p:nvSpPr>
        <p:spPr>
          <a:xfrm>
            <a:off x="7346" y="-25221"/>
            <a:ext cx="246938" cy="5309602"/>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46" name="Text 26"/>
          <p:cNvSpPr/>
          <p:nvPr/>
        </p:nvSpPr>
        <p:spPr>
          <a:xfrm>
            <a:off x="3433852" y="224561"/>
            <a:ext cx="2603148" cy="444122"/>
          </a:xfrm>
          <a:prstGeom prst="rect">
            <a:avLst/>
          </a:prstGeom>
          <a:noFill/>
          <a:ln/>
        </p:spPr>
        <p:txBody>
          <a:bodyPr wrap="square" rtlCol="0" anchor="ctr"/>
          <a:lstStyle/>
          <a:p>
            <a:pPr marL="0" indent="0" algn="l">
              <a:lnSpc>
                <a:spcPts val="2700"/>
              </a:lnSpc>
              <a:buNone/>
            </a:pPr>
            <a:r>
              <a:rPr lang="en-US" sz="2000" b="1" kern="0" spc="-50" dirty="0">
                <a:solidFill>
                  <a:schemeClr val="bg1"/>
                </a:solidFill>
                <a:latin typeface="Raleway" pitchFamily="34" charset="0"/>
                <a:ea typeface="Raleway" pitchFamily="34" charset="-122"/>
                <a:cs typeface="Raleway" pitchFamily="34" charset="-120"/>
              </a:rPr>
              <a:t>Zorro Gates Module</a:t>
            </a:r>
            <a:endParaRPr lang="en-US" sz="2000" dirty="0">
              <a:solidFill>
                <a:schemeClr val="bg1"/>
              </a:solidFill>
            </a:endParaRPr>
          </a:p>
        </p:txBody>
      </p:sp>
      <p:pic>
        <p:nvPicPr>
          <p:cNvPr id="22" name="Graphic 21">
            <a:extLst>
              <a:ext uri="{FF2B5EF4-FFF2-40B4-BE49-F238E27FC236}">
                <a16:creationId xmlns:a16="http://schemas.microsoft.com/office/drawing/2014/main" id="{6CAE7B1A-A132-B90C-3F32-D9B5C8E12C4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07000" y="302115"/>
            <a:ext cx="237247" cy="237247"/>
          </a:xfrm>
          <a:prstGeom prst="rect">
            <a:avLst/>
          </a:prstGeom>
        </p:spPr>
      </p:pic>
      <p:sp>
        <p:nvSpPr>
          <p:cNvPr id="12" name="Shape 9"/>
          <p:cNvSpPr/>
          <p:nvPr/>
        </p:nvSpPr>
        <p:spPr>
          <a:xfrm>
            <a:off x="2672479" y="1404938"/>
            <a:ext cx="1831410" cy="1407612"/>
          </a:xfrm>
          <a:prstGeom prst="rect">
            <a:avLst/>
          </a:prstGeom>
          <a:noFill/>
          <a:ln/>
        </p:spPr>
        <p:txBody>
          <a:bodyPr/>
          <a:lstStyle/>
          <a:p>
            <a:endParaRPr lang="en-IL"/>
          </a:p>
        </p:txBody>
      </p:sp>
      <p:sp>
        <p:nvSpPr>
          <p:cNvPr id="13" name="Shape 10"/>
          <p:cNvSpPr/>
          <p:nvPr/>
        </p:nvSpPr>
        <p:spPr>
          <a:xfrm>
            <a:off x="704850" y="2976563"/>
            <a:ext cx="1831410" cy="1407612"/>
          </a:xfrm>
          <a:prstGeom prst="rect">
            <a:avLst/>
          </a:prstGeom>
          <a:noFill/>
          <a:ln/>
        </p:spPr>
        <p:txBody>
          <a:bodyPr/>
          <a:lstStyle/>
          <a:p>
            <a:endParaRPr lang="en-IL"/>
          </a:p>
        </p:txBody>
      </p:sp>
      <p:sp>
        <p:nvSpPr>
          <p:cNvPr id="14" name="Shape 11"/>
          <p:cNvSpPr/>
          <p:nvPr/>
        </p:nvSpPr>
        <p:spPr>
          <a:xfrm>
            <a:off x="2672479" y="2976563"/>
            <a:ext cx="1831410" cy="1407612"/>
          </a:xfrm>
          <a:prstGeom prst="rect">
            <a:avLst/>
          </a:prstGeom>
          <a:noFill/>
          <a:ln/>
        </p:spPr>
        <p:txBody>
          <a:bodyPr/>
          <a:lstStyle/>
          <a:p>
            <a:endParaRPr lang="en-IL"/>
          </a:p>
        </p:txBody>
      </p:sp>
      <p:sp>
        <p:nvSpPr>
          <p:cNvPr id="15" name="Shape 12"/>
          <p:cNvSpPr/>
          <p:nvPr/>
        </p:nvSpPr>
        <p:spPr>
          <a:xfrm>
            <a:off x="704850" y="1404938"/>
            <a:ext cx="1831410" cy="1407612"/>
          </a:xfrm>
          <a:prstGeom prst="rect">
            <a:avLst/>
          </a:prstGeom>
          <a:noFill/>
          <a:ln/>
        </p:spPr>
        <p:txBody>
          <a:bodyPr/>
          <a:lstStyle/>
          <a:p>
            <a:endParaRPr lang="en-IL"/>
          </a:p>
        </p:txBody>
      </p:sp>
      <p:sp>
        <p:nvSpPr>
          <p:cNvPr id="18" name="Shape 15"/>
          <p:cNvSpPr/>
          <p:nvPr/>
        </p:nvSpPr>
        <p:spPr>
          <a:xfrm>
            <a:off x="2776538" y="3124200"/>
            <a:ext cx="204788" cy="204788"/>
          </a:xfrm>
          <a:prstGeom prst="rect">
            <a:avLst/>
          </a:prstGeom>
          <a:noFill/>
          <a:ln/>
        </p:spPr>
        <p:txBody>
          <a:bodyPr/>
          <a:lstStyle/>
          <a:p>
            <a:endParaRPr lang="en-IL"/>
          </a:p>
        </p:txBody>
      </p:sp>
      <p:sp>
        <p:nvSpPr>
          <p:cNvPr id="20" name="Shape 17"/>
          <p:cNvSpPr/>
          <p:nvPr/>
        </p:nvSpPr>
        <p:spPr>
          <a:xfrm>
            <a:off x="804863" y="3133725"/>
            <a:ext cx="200025" cy="200025"/>
          </a:xfrm>
          <a:prstGeom prst="rect">
            <a:avLst/>
          </a:prstGeom>
          <a:noFill/>
          <a:ln/>
        </p:spPr>
        <p:txBody>
          <a:bodyPr/>
          <a:lstStyle/>
          <a:p>
            <a:endParaRPr lang="en-IL"/>
          </a:p>
        </p:txBody>
      </p:sp>
      <p:sp>
        <p:nvSpPr>
          <p:cNvPr id="51" name="Text 22">
            <a:extLst>
              <a:ext uri="{FF2B5EF4-FFF2-40B4-BE49-F238E27FC236}">
                <a16:creationId xmlns:a16="http://schemas.microsoft.com/office/drawing/2014/main" id="{A0080B6D-2359-1065-07E1-5F030C63E724}"/>
              </a:ext>
            </a:extLst>
          </p:cNvPr>
          <p:cNvSpPr/>
          <p:nvPr/>
        </p:nvSpPr>
        <p:spPr>
          <a:xfrm>
            <a:off x="835465" y="1257548"/>
            <a:ext cx="3331421" cy="655706"/>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With AI-driven gate activation and real-time sensor fusion, Zorro Gates make your gates much more than just a simple barrier that opens and closes.</a:t>
            </a:r>
            <a:endParaRPr lang="he-IL" sz="1200" kern="0" spc="-11" dirty="0">
              <a:solidFill>
                <a:schemeClr val="bg1"/>
              </a:solidFill>
              <a:latin typeface="Raleway" pitchFamily="34" charset="0"/>
              <a:ea typeface="Raleway" pitchFamily="34" charset="-122"/>
              <a:cs typeface="Raleway" pitchFamily="34" charset="-120"/>
            </a:endParaRPr>
          </a:p>
        </p:txBody>
      </p:sp>
      <p:sp>
        <p:nvSpPr>
          <p:cNvPr id="72" name="Text 28">
            <a:extLst>
              <a:ext uri="{FF2B5EF4-FFF2-40B4-BE49-F238E27FC236}">
                <a16:creationId xmlns:a16="http://schemas.microsoft.com/office/drawing/2014/main" id="{944CE001-B67B-D258-47F1-07391046BAEA}"/>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10</a:t>
            </a:r>
            <a:endParaRPr lang="en-US" sz="1350" dirty="0">
              <a:solidFill>
                <a:schemeClr val="bg1"/>
              </a:solidFill>
            </a:endParaRPr>
          </a:p>
        </p:txBody>
      </p:sp>
      <p:pic>
        <p:nvPicPr>
          <p:cNvPr id="73" name="Graphic 72">
            <a:extLst>
              <a:ext uri="{FF2B5EF4-FFF2-40B4-BE49-F238E27FC236}">
                <a16:creationId xmlns:a16="http://schemas.microsoft.com/office/drawing/2014/main" id="{187EB599-41AB-175A-700B-1F34F9EB42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3220" y="4688296"/>
            <a:ext cx="911860" cy="429983"/>
          </a:xfrm>
          <a:prstGeom prst="rect">
            <a:avLst/>
          </a:prstGeom>
        </p:spPr>
      </p:pic>
      <p:pic>
        <p:nvPicPr>
          <p:cNvPr id="75" name="Picture 74" descr="A fence with a gate and a street light&#10;&#10;AI-generated content may be incorrect.">
            <a:extLst>
              <a:ext uri="{FF2B5EF4-FFF2-40B4-BE49-F238E27FC236}">
                <a16:creationId xmlns:a16="http://schemas.microsoft.com/office/drawing/2014/main" id="{8914541E-6C71-D287-7D11-7FBB29B07F07}"/>
              </a:ext>
            </a:extLst>
          </p:cNvPr>
          <p:cNvPicPr>
            <a:picLocks noChangeAspect="1"/>
          </p:cNvPicPr>
          <p:nvPr/>
        </p:nvPicPr>
        <p:blipFill>
          <a:blip r:embed="rId7"/>
          <a:srcRect t="26933" b="18927"/>
          <a:stretch>
            <a:fillRect/>
          </a:stretch>
        </p:blipFill>
        <p:spPr>
          <a:xfrm>
            <a:off x="932499" y="2450977"/>
            <a:ext cx="7279002" cy="2076709"/>
          </a:xfrm>
          <a:prstGeom prst="rect">
            <a:avLst/>
          </a:prstGeom>
        </p:spPr>
      </p:pic>
      <p:sp>
        <p:nvSpPr>
          <p:cNvPr id="77" name="TextBox 76">
            <a:extLst>
              <a:ext uri="{FF2B5EF4-FFF2-40B4-BE49-F238E27FC236}">
                <a16:creationId xmlns:a16="http://schemas.microsoft.com/office/drawing/2014/main" id="{4DA977EC-10AA-E2BA-B987-2091C10A8CBE}"/>
              </a:ext>
            </a:extLst>
          </p:cNvPr>
          <p:cNvSpPr txBox="1"/>
          <p:nvPr/>
        </p:nvSpPr>
        <p:spPr>
          <a:xfrm>
            <a:off x="4747895" y="1198042"/>
            <a:ext cx="3463606" cy="853503"/>
          </a:xfrm>
          <a:prstGeom prst="rect">
            <a:avLst/>
          </a:prstGeom>
          <a:noFill/>
        </p:spPr>
        <p:txBody>
          <a:bodyPr wrap="square">
            <a:spAutoFit/>
          </a:bodyP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Using route tracking and automatic vehicle identification, your gate become intelligent, knowing exactly when to open and who to open for, automatically.</a:t>
            </a:r>
            <a:endParaRPr lang="en-US" sz="1200" dirty="0">
              <a:solidFill>
                <a:schemeClr val="bg1"/>
              </a:solidFill>
            </a:endParaRPr>
          </a:p>
        </p:txBody>
      </p:sp>
      <p:sp>
        <p:nvSpPr>
          <p:cNvPr id="79" name="TextBox 78">
            <a:extLst>
              <a:ext uri="{FF2B5EF4-FFF2-40B4-BE49-F238E27FC236}">
                <a16:creationId xmlns:a16="http://schemas.microsoft.com/office/drawing/2014/main" id="{88E3393A-0D7A-FC83-23D0-411A3312877A}"/>
              </a:ext>
            </a:extLst>
          </p:cNvPr>
          <p:cNvSpPr txBox="1"/>
          <p:nvPr/>
        </p:nvSpPr>
        <p:spPr>
          <a:xfrm>
            <a:off x="2791625" y="646983"/>
            <a:ext cx="3560750" cy="291811"/>
          </a:xfrm>
          <a:prstGeom prst="rect">
            <a:avLst/>
          </a:prstGeom>
          <a:noFill/>
        </p:spPr>
        <p:txBody>
          <a:bodyPr wrap="square">
            <a:spAutoFit/>
          </a:bodyPr>
          <a:lstStyle/>
          <a:p>
            <a:pPr algn="ctr">
              <a:lnSpc>
                <a:spcPts val="1502"/>
              </a:lnSpc>
            </a:pPr>
            <a:r>
              <a:rPr lang="en-US" sz="1500" kern="0" spc="-11" dirty="0">
                <a:solidFill>
                  <a:schemeClr val="bg1"/>
                </a:solidFill>
                <a:latin typeface="Raleway" pitchFamily="34" charset="0"/>
                <a:ea typeface="Raleway" pitchFamily="34" charset="-122"/>
                <a:cs typeface="Raleway" pitchFamily="34" charset="-120"/>
              </a:rPr>
              <a:t>Access control that reacts in real time.</a:t>
            </a:r>
            <a:endParaRPr lang="he-IL" sz="1500" kern="0" spc="-11" dirty="0">
              <a:solidFill>
                <a:schemeClr val="bg1"/>
              </a:solidFill>
              <a:latin typeface="Raleway" pitchFamily="34" charset="0"/>
              <a:ea typeface="Raleway" pitchFamily="34" charset="-122"/>
              <a:cs typeface="Raleway" pitchFamily="34" charset="-12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3">
    <p:bg>
      <p:bgPr>
        <a:solidFill>
          <a:srgbClr val="F0F6FF"/>
        </a:solidFill>
        <a:effectLst/>
      </p:bgPr>
    </p:bg>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D2483EB9-B7D1-31E8-3287-275906EDA87D}"/>
              </a:ext>
            </a:extLst>
          </p:cNvPr>
          <p:cNvSpPr/>
          <p:nvPr/>
        </p:nvSpPr>
        <p:spPr>
          <a:xfrm>
            <a:off x="7346" y="0"/>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71" name="Rectangle 70">
            <a:extLst>
              <a:ext uri="{FF2B5EF4-FFF2-40B4-BE49-F238E27FC236}">
                <a16:creationId xmlns:a16="http://schemas.microsoft.com/office/drawing/2014/main" id="{E07A69E3-B53D-39FE-88E0-8C045CBC66CC}"/>
              </a:ext>
            </a:extLst>
          </p:cNvPr>
          <p:cNvSpPr/>
          <p:nvPr/>
        </p:nvSpPr>
        <p:spPr>
          <a:xfrm>
            <a:off x="7346" y="15794"/>
            <a:ext cx="9144000" cy="5138739"/>
          </a:xfrm>
          <a:prstGeom prst="rect">
            <a:avLst/>
          </a:prstGeom>
          <a:gradFill flip="none" rotWithShape="1">
            <a:gsLst>
              <a:gs pos="0">
                <a:srgbClr val="8A37F6"/>
              </a:gs>
              <a:gs pos="72000">
                <a:schemeClr val="dk1">
                  <a:tint val="44500"/>
                  <a:satMod val="160000"/>
                  <a:alpha val="0"/>
                </a:schemeClr>
              </a:gs>
              <a:gs pos="100000">
                <a:schemeClr val="dk1">
                  <a:tint val="23500"/>
                  <a:satMod val="160000"/>
                  <a:alpha val="0"/>
                </a:schemeClr>
              </a:gs>
            </a:gsLst>
            <a:path path="circle">
              <a:fillToRect l="100000" t="100000"/>
            </a:path>
            <a:tileRect r="-100000" b="-10000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1" eaLnBrk="1" latinLnBrk="0" hangingPunct="1"/>
            <a:endParaRPr lang="en-IL" dirty="0"/>
          </a:p>
        </p:txBody>
      </p:sp>
      <p:sp>
        <p:nvSpPr>
          <p:cNvPr id="68" name="Rectangle 67">
            <a:extLst>
              <a:ext uri="{FF2B5EF4-FFF2-40B4-BE49-F238E27FC236}">
                <a16:creationId xmlns:a16="http://schemas.microsoft.com/office/drawing/2014/main" id="{EADA78A0-30A2-E437-70C2-A2230F2B5900}"/>
              </a:ext>
            </a:extLst>
          </p:cNvPr>
          <p:cNvSpPr/>
          <p:nvPr/>
        </p:nvSpPr>
        <p:spPr>
          <a:xfrm>
            <a:off x="-1" y="-36925"/>
            <a:ext cx="254285" cy="5244175"/>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69" name="Text 28">
            <a:extLst>
              <a:ext uri="{FF2B5EF4-FFF2-40B4-BE49-F238E27FC236}">
                <a16:creationId xmlns:a16="http://schemas.microsoft.com/office/drawing/2014/main" id="{0CE8977D-6410-7EE2-D6E6-808AB08380D7}"/>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he-IL" sz="1350" b="1" kern="0" spc="-27" dirty="0">
                <a:solidFill>
                  <a:schemeClr val="bg1"/>
                </a:solidFill>
                <a:latin typeface="Raleway" pitchFamily="34" charset="0"/>
                <a:ea typeface="Raleway" pitchFamily="34" charset="-122"/>
                <a:cs typeface="Raleway" pitchFamily="34" charset="-120"/>
              </a:rPr>
              <a:t>11</a:t>
            </a:r>
            <a:endParaRPr lang="en-US" sz="1350" dirty="0">
              <a:solidFill>
                <a:schemeClr val="bg1"/>
              </a:solidFill>
            </a:endParaRPr>
          </a:p>
        </p:txBody>
      </p:sp>
      <p:pic>
        <p:nvPicPr>
          <p:cNvPr id="70" name="Graphic 69">
            <a:extLst>
              <a:ext uri="{FF2B5EF4-FFF2-40B4-BE49-F238E27FC236}">
                <a16:creationId xmlns:a16="http://schemas.microsoft.com/office/drawing/2014/main" id="{ADE0E649-8E64-9AAD-AC3D-0626000988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220" y="4688296"/>
            <a:ext cx="911860" cy="429983"/>
          </a:xfrm>
          <a:prstGeom prst="rect">
            <a:avLst/>
          </a:prstGeom>
        </p:spPr>
      </p:pic>
      <p:sp>
        <p:nvSpPr>
          <p:cNvPr id="12" name="Shape 9"/>
          <p:cNvSpPr/>
          <p:nvPr/>
        </p:nvSpPr>
        <p:spPr>
          <a:xfrm>
            <a:off x="2672479" y="1164900"/>
            <a:ext cx="1831410" cy="1407612"/>
          </a:xfrm>
          <a:prstGeom prst="rect">
            <a:avLst/>
          </a:prstGeom>
          <a:noFill/>
          <a:ln/>
        </p:spPr>
        <p:txBody>
          <a:bodyPr/>
          <a:lstStyle/>
          <a:p>
            <a:endParaRPr lang="en-IL"/>
          </a:p>
        </p:txBody>
      </p:sp>
      <p:sp>
        <p:nvSpPr>
          <p:cNvPr id="13" name="Shape 10"/>
          <p:cNvSpPr/>
          <p:nvPr/>
        </p:nvSpPr>
        <p:spPr>
          <a:xfrm>
            <a:off x="4638675" y="1164900"/>
            <a:ext cx="1831410" cy="1407612"/>
          </a:xfrm>
          <a:prstGeom prst="rect">
            <a:avLst/>
          </a:prstGeom>
          <a:noFill/>
          <a:ln/>
        </p:spPr>
        <p:txBody>
          <a:bodyPr/>
          <a:lstStyle/>
          <a:p>
            <a:endParaRPr lang="en-IL"/>
          </a:p>
        </p:txBody>
      </p:sp>
      <p:sp>
        <p:nvSpPr>
          <p:cNvPr id="14" name="Shape 11"/>
          <p:cNvSpPr/>
          <p:nvPr/>
        </p:nvSpPr>
        <p:spPr>
          <a:xfrm>
            <a:off x="704850" y="2736525"/>
            <a:ext cx="1831410" cy="1407612"/>
          </a:xfrm>
          <a:prstGeom prst="rect">
            <a:avLst/>
          </a:prstGeom>
          <a:noFill/>
          <a:ln/>
        </p:spPr>
        <p:txBody>
          <a:bodyPr/>
          <a:lstStyle/>
          <a:p>
            <a:endParaRPr lang="en-IL"/>
          </a:p>
        </p:txBody>
      </p:sp>
      <p:sp>
        <p:nvSpPr>
          <p:cNvPr id="15" name="Shape 12"/>
          <p:cNvSpPr/>
          <p:nvPr/>
        </p:nvSpPr>
        <p:spPr>
          <a:xfrm>
            <a:off x="2672479" y="2736525"/>
            <a:ext cx="1831410" cy="1407612"/>
          </a:xfrm>
          <a:prstGeom prst="rect">
            <a:avLst/>
          </a:prstGeom>
          <a:noFill/>
          <a:ln/>
        </p:spPr>
        <p:txBody>
          <a:bodyPr/>
          <a:lstStyle/>
          <a:p>
            <a:endParaRPr lang="en-IL"/>
          </a:p>
        </p:txBody>
      </p:sp>
      <p:sp>
        <p:nvSpPr>
          <p:cNvPr id="16" name="Shape 13"/>
          <p:cNvSpPr/>
          <p:nvPr/>
        </p:nvSpPr>
        <p:spPr>
          <a:xfrm>
            <a:off x="4638675" y="2736525"/>
            <a:ext cx="1831410" cy="1407612"/>
          </a:xfrm>
          <a:prstGeom prst="rect">
            <a:avLst/>
          </a:prstGeom>
          <a:noFill/>
          <a:ln/>
        </p:spPr>
        <p:txBody>
          <a:bodyPr/>
          <a:lstStyle/>
          <a:p>
            <a:endParaRPr lang="en-IL"/>
          </a:p>
        </p:txBody>
      </p:sp>
      <p:sp>
        <p:nvSpPr>
          <p:cNvPr id="17" name="Shape 14"/>
          <p:cNvSpPr/>
          <p:nvPr/>
        </p:nvSpPr>
        <p:spPr>
          <a:xfrm>
            <a:off x="704850" y="1164900"/>
            <a:ext cx="1831410" cy="1407612"/>
          </a:xfrm>
          <a:prstGeom prst="rect">
            <a:avLst/>
          </a:prstGeom>
          <a:noFill/>
          <a:ln/>
        </p:spPr>
        <p:txBody>
          <a:bodyPr/>
          <a:lstStyle/>
          <a:p>
            <a:endParaRPr lang="en-IL"/>
          </a:p>
        </p:txBody>
      </p:sp>
      <p:sp>
        <p:nvSpPr>
          <p:cNvPr id="18" name="Shape 15"/>
          <p:cNvSpPr/>
          <p:nvPr/>
        </p:nvSpPr>
        <p:spPr>
          <a:xfrm>
            <a:off x="704850" y="1164900"/>
            <a:ext cx="2595502" cy="1407612"/>
          </a:xfrm>
          <a:prstGeom prst="roundRect">
            <a:avLst>
              <a:gd name="adj" fmla="val 12992"/>
            </a:avLst>
          </a:prstGeom>
          <a:solidFill>
            <a:schemeClr val="tx1"/>
          </a:solidFill>
          <a:ln>
            <a:solidFill>
              <a:srgbClr val="8A37F6"/>
            </a:solidFill>
          </a:ln>
        </p:spPr>
        <p:txBody>
          <a:bodyPr/>
          <a:lstStyle/>
          <a:p>
            <a:pPr marL="0" algn="r" defTabSz="914400" rtl="1" eaLnBrk="1" latinLnBrk="0" hangingPunct="1"/>
            <a:endParaRPr lang="en-IL"/>
          </a:p>
        </p:txBody>
      </p:sp>
      <p:sp>
        <p:nvSpPr>
          <p:cNvPr id="19" name="Shape 16"/>
          <p:cNvSpPr/>
          <p:nvPr/>
        </p:nvSpPr>
        <p:spPr>
          <a:xfrm>
            <a:off x="6219551" y="2736525"/>
            <a:ext cx="2595502" cy="1407612"/>
          </a:xfrm>
          <a:prstGeom prst="roundRect">
            <a:avLst>
              <a:gd name="adj" fmla="val 12992"/>
            </a:avLst>
          </a:prstGeom>
          <a:solidFill>
            <a:schemeClr val="tx1"/>
          </a:solidFill>
          <a:ln>
            <a:solidFill>
              <a:srgbClr val="8A37F6"/>
            </a:solidFill>
          </a:ln>
        </p:spPr>
        <p:txBody>
          <a:bodyPr/>
          <a:lstStyle/>
          <a:p>
            <a:pPr marL="0" algn="l" defTabSz="914400" rtl="0" eaLnBrk="1" latinLnBrk="0" hangingPunct="1"/>
            <a:endParaRPr lang="en-IL" dirty="0"/>
          </a:p>
        </p:txBody>
      </p:sp>
      <p:sp>
        <p:nvSpPr>
          <p:cNvPr id="20" name="Shape 17"/>
          <p:cNvSpPr/>
          <p:nvPr/>
        </p:nvSpPr>
        <p:spPr>
          <a:xfrm>
            <a:off x="4742734" y="2884162"/>
            <a:ext cx="204788" cy="204788"/>
          </a:xfrm>
          <a:prstGeom prst="rect">
            <a:avLst/>
          </a:prstGeom>
          <a:noFill/>
          <a:ln/>
        </p:spPr>
        <p:txBody>
          <a:bodyPr/>
          <a:lstStyle/>
          <a:p>
            <a:endParaRPr lang="en-IL"/>
          </a:p>
        </p:txBody>
      </p:sp>
      <p:sp>
        <p:nvSpPr>
          <p:cNvPr id="21" name="Shape 18"/>
          <p:cNvSpPr/>
          <p:nvPr/>
        </p:nvSpPr>
        <p:spPr>
          <a:xfrm>
            <a:off x="3472173" y="2736525"/>
            <a:ext cx="2595502" cy="1407612"/>
          </a:xfrm>
          <a:prstGeom prst="roundRect">
            <a:avLst>
              <a:gd name="adj" fmla="val 12992"/>
            </a:avLst>
          </a:prstGeom>
          <a:solidFill>
            <a:schemeClr val="tx1"/>
          </a:solidFill>
          <a:ln>
            <a:solidFill>
              <a:srgbClr val="8A37F6"/>
            </a:solidFill>
          </a:ln>
        </p:spPr>
        <p:txBody>
          <a:bodyPr/>
          <a:lstStyle/>
          <a:p>
            <a:endParaRPr lang="en-IL"/>
          </a:p>
        </p:txBody>
      </p:sp>
      <p:sp>
        <p:nvSpPr>
          <p:cNvPr id="22" name="Shape 19"/>
          <p:cNvSpPr/>
          <p:nvPr/>
        </p:nvSpPr>
        <p:spPr>
          <a:xfrm>
            <a:off x="2776538" y="2884162"/>
            <a:ext cx="204788" cy="204788"/>
          </a:xfrm>
          <a:prstGeom prst="rect">
            <a:avLst/>
          </a:prstGeom>
          <a:noFill/>
          <a:ln/>
        </p:spPr>
        <p:txBody>
          <a:bodyPr/>
          <a:lstStyle/>
          <a:p>
            <a:endParaRPr lang="en-IL"/>
          </a:p>
        </p:txBody>
      </p:sp>
      <p:sp>
        <p:nvSpPr>
          <p:cNvPr id="23" name="Shape 20"/>
          <p:cNvSpPr/>
          <p:nvPr/>
        </p:nvSpPr>
        <p:spPr>
          <a:xfrm>
            <a:off x="704850" y="2736525"/>
            <a:ext cx="2595502" cy="1407612"/>
          </a:xfrm>
          <a:prstGeom prst="roundRect">
            <a:avLst>
              <a:gd name="adj" fmla="val 12992"/>
            </a:avLst>
          </a:prstGeom>
          <a:solidFill>
            <a:schemeClr val="tx1"/>
          </a:solidFill>
          <a:ln>
            <a:solidFill>
              <a:srgbClr val="8A37F6"/>
            </a:solidFill>
          </a:ln>
        </p:spPr>
        <p:txBody>
          <a:bodyPr/>
          <a:lstStyle/>
          <a:p>
            <a:pPr marL="0" algn="l" defTabSz="914400" rtl="0" eaLnBrk="1" latinLnBrk="0" hangingPunct="1"/>
            <a:endParaRPr lang="en-IL"/>
          </a:p>
        </p:txBody>
      </p:sp>
      <p:sp>
        <p:nvSpPr>
          <p:cNvPr id="24" name="Shape 21"/>
          <p:cNvSpPr/>
          <p:nvPr/>
        </p:nvSpPr>
        <p:spPr>
          <a:xfrm>
            <a:off x="804863" y="2893687"/>
            <a:ext cx="200025" cy="200025"/>
          </a:xfrm>
          <a:prstGeom prst="rect">
            <a:avLst/>
          </a:prstGeom>
          <a:noFill/>
          <a:ln/>
        </p:spPr>
        <p:txBody>
          <a:bodyPr/>
          <a:lstStyle/>
          <a:p>
            <a:endParaRPr lang="en-IL"/>
          </a:p>
        </p:txBody>
      </p:sp>
      <p:sp>
        <p:nvSpPr>
          <p:cNvPr id="25" name="Shape 22"/>
          <p:cNvSpPr/>
          <p:nvPr/>
        </p:nvSpPr>
        <p:spPr>
          <a:xfrm>
            <a:off x="6219551" y="1164138"/>
            <a:ext cx="2595502" cy="1407612"/>
          </a:xfrm>
          <a:prstGeom prst="roundRect">
            <a:avLst>
              <a:gd name="adj" fmla="val 12992"/>
            </a:avLst>
          </a:prstGeom>
          <a:solidFill>
            <a:schemeClr val="tx1"/>
          </a:solidFill>
          <a:ln>
            <a:solidFill>
              <a:srgbClr val="8A37F6"/>
            </a:solidFill>
          </a:ln>
        </p:spPr>
        <p:txBody>
          <a:bodyPr/>
          <a:lstStyle/>
          <a:p>
            <a:pPr marL="0" algn="r" defTabSz="914400" rtl="1" eaLnBrk="1" latinLnBrk="0" hangingPunct="1"/>
            <a:endParaRPr lang="en-IL"/>
          </a:p>
        </p:txBody>
      </p:sp>
      <p:sp>
        <p:nvSpPr>
          <p:cNvPr id="26" name="Shape 23"/>
          <p:cNvSpPr/>
          <p:nvPr/>
        </p:nvSpPr>
        <p:spPr>
          <a:xfrm>
            <a:off x="3470740" y="1164900"/>
            <a:ext cx="2595502" cy="1407612"/>
          </a:xfrm>
          <a:prstGeom prst="roundRect">
            <a:avLst>
              <a:gd name="adj" fmla="val 12992"/>
            </a:avLst>
          </a:prstGeom>
          <a:solidFill>
            <a:schemeClr val="tx1"/>
          </a:solidFill>
          <a:ln>
            <a:solidFill>
              <a:srgbClr val="8A37F6"/>
            </a:solidFill>
          </a:ln>
        </p:spPr>
        <p:txBody>
          <a:bodyPr/>
          <a:lstStyle/>
          <a:p>
            <a:endParaRPr lang="en-IL"/>
          </a:p>
        </p:txBody>
      </p:sp>
      <p:sp>
        <p:nvSpPr>
          <p:cNvPr id="51" name="Text 27"/>
          <p:cNvSpPr/>
          <p:nvPr/>
        </p:nvSpPr>
        <p:spPr>
          <a:xfrm>
            <a:off x="821615" y="1700800"/>
            <a:ext cx="2159711" cy="63550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Connects to cameras, sensors, drones, radars, LPR, fire systems, and more</a:t>
            </a:r>
            <a:endParaRPr lang="en-US" sz="1200" dirty="0">
              <a:solidFill>
                <a:schemeClr val="bg1"/>
              </a:solidFill>
            </a:endParaRPr>
          </a:p>
        </p:txBody>
      </p:sp>
      <p:sp>
        <p:nvSpPr>
          <p:cNvPr id="52" name="Text 28"/>
          <p:cNvSpPr/>
          <p:nvPr/>
        </p:nvSpPr>
        <p:spPr>
          <a:xfrm>
            <a:off x="6470085" y="3312538"/>
            <a:ext cx="2129905" cy="574181"/>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Creates one coordinated security system instead of siloed tools</a:t>
            </a:r>
            <a:endParaRPr lang="en-US" sz="1200" dirty="0">
              <a:solidFill>
                <a:schemeClr val="bg1"/>
              </a:solidFill>
            </a:endParaRPr>
          </a:p>
        </p:txBody>
      </p:sp>
      <p:sp>
        <p:nvSpPr>
          <p:cNvPr id="53" name="Text 29"/>
          <p:cNvSpPr/>
          <p:nvPr/>
        </p:nvSpPr>
        <p:spPr>
          <a:xfrm>
            <a:off x="3678236" y="3312538"/>
            <a:ext cx="2180509" cy="529104"/>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Easy to expand - new devices can be added as a site grows</a:t>
            </a:r>
            <a:endParaRPr lang="en-US" sz="1200" dirty="0">
              <a:solidFill>
                <a:schemeClr val="bg1"/>
              </a:solidFill>
            </a:endParaRPr>
          </a:p>
        </p:txBody>
      </p:sp>
      <p:sp>
        <p:nvSpPr>
          <p:cNvPr id="54" name="Text 30"/>
          <p:cNvSpPr/>
          <p:nvPr/>
        </p:nvSpPr>
        <p:spPr>
          <a:xfrm>
            <a:off x="807011" y="3312538"/>
            <a:ext cx="2174315" cy="637138"/>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Automates actions like scanning, lighting, alerts, and access control</a:t>
            </a:r>
            <a:endParaRPr lang="en-US" sz="1200" dirty="0">
              <a:solidFill>
                <a:schemeClr val="bg1"/>
              </a:solidFill>
            </a:endParaRPr>
          </a:p>
        </p:txBody>
      </p:sp>
      <p:sp>
        <p:nvSpPr>
          <p:cNvPr id="55" name="Text 31"/>
          <p:cNvSpPr/>
          <p:nvPr/>
        </p:nvSpPr>
        <p:spPr>
          <a:xfrm>
            <a:off x="6470084" y="1700800"/>
            <a:ext cx="2129905" cy="568948"/>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Nearby sites can join an event and add extra visibility when needed</a:t>
            </a:r>
            <a:endParaRPr lang="en-US" sz="1200" dirty="0">
              <a:solidFill>
                <a:schemeClr val="bg1"/>
              </a:solidFill>
            </a:endParaRPr>
          </a:p>
        </p:txBody>
      </p:sp>
      <p:sp>
        <p:nvSpPr>
          <p:cNvPr id="56" name="Text 32"/>
          <p:cNvSpPr/>
          <p:nvPr/>
        </p:nvSpPr>
        <p:spPr>
          <a:xfrm>
            <a:off x="3593696" y="1700800"/>
            <a:ext cx="2430020" cy="664612"/>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All devices work together using one easy-to-use platform for a coordinated response</a:t>
            </a:r>
            <a:endParaRPr lang="en-US" sz="1200" dirty="0">
              <a:solidFill>
                <a:schemeClr val="bg1"/>
              </a:solidFill>
            </a:endParaRPr>
          </a:p>
        </p:txBody>
      </p:sp>
      <p:sp>
        <p:nvSpPr>
          <p:cNvPr id="57" name="Text 33"/>
          <p:cNvSpPr/>
          <p:nvPr/>
        </p:nvSpPr>
        <p:spPr>
          <a:xfrm>
            <a:off x="685800" y="266700"/>
            <a:ext cx="8001000" cy="342900"/>
          </a:xfrm>
          <a:prstGeom prst="rect">
            <a:avLst/>
          </a:prstGeom>
          <a:noFill/>
          <a:ln/>
        </p:spPr>
        <p:txBody>
          <a:bodyPr wrap="square" rtlCol="0" anchor="ctr"/>
          <a:lstStyle/>
          <a:p>
            <a:pPr marL="0" indent="0" algn="ctr">
              <a:lnSpc>
                <a:spcPts val="2700"/>
              </a:lnSpc>
              <a:buNone/>
            </a:pPr>
            <a:r>
              <a:rPr lang="en-US" sz="2000" b="1" kern="0" spc="-50" dirty="0">
                <a:solidFill>
                  <a:schemeClr val="bg1"/>
                </a:solidFill>
                <a:latin typeface="Raleway" pitchFamily="34" charset="0"/>
                <a:ea typeface="Raleway" pitchFamily="34" charset="-122"/>
                <a:cs typeface="Raleway" pitchFamily="34" charset="-120"/>
              </a:rPr>
              <a:t>Integrations Layer</a:t>
            </a:r>
            <a:endParaRPr lang="en-US" sz="2000" dirty="0">
              <a:solidFill>
                <a:schemeClr val="bg1"/>
              </a:solidFill>
            </a:endParaRPr>
          </a:p>
        </p:txBody>
      </p:sp>
      <p:pic>
        <p:nvPicPr>
          <p:cNvPr id="58" name="Graphic 57">
            <a:extLst>
              <a:ext uri="{FF2B5EF4-FFF2-40B4-BE49-F238E27FC236}">
                <a16:creationId xmlns:a16="http://schemas.microsoft.com/office/drawing/2014/main" id="{26270964-60F3-CBC3-7621-7EC140F541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5238" y="1342203"/>
            <a:ext cx="211549" cy="211549"/>
          </a:xfrm>
          <a:prstGeom prst="rect">
            <a:avLst/>
          </a:prstGeom>
        </p:spPr>
      </p:pic>
      <p:pic>
        <p:nvPicPr>
          <p:cNvPr id="60" name="Graphic 59">
            <a:extLst>
              <a:ext uri="{FF2B5EF4-FFF2-40B4-BE49-F238E27FC236}">
                <a16:creationId xmlns:a16="http://schemas.microsoft.com/office/drawing/2014/main" id="{A9336895-B8B1-D46A-6D5C-153A1D160D5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47588" y="1342203"/>
            <a:ext cx="208410" cy="208410"/>
          </a:xfrm>
          <a:prstGeom prst="rect">
            <a:avLst/>
          </a:prstGeom>
        </p:spPr>
      </p:pic>
      <p:pic>
        <p:nvPicPr>
          <p:cNvPr id="27" name="Graphic 26">
            <a:extLst>
              <a:ext uri="{FF2B5EF4-FFF2-40B4-BE49-F238E27FC236}">
                <a16:creationId xmlns:a16="http://schemas.microsoft.com/office/drawing/2014/main" id="{3265BB39-FF17-3933-D450-B4467EBCCC5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06075" y="323850"/>
            <a:ext cx="228600" cy="228600"/>
          </a:xfrm>
          <a:prstGeom prst="rect">
            <a:avLst/>
          </a:prstGeom>
        </p:spPr>
      </p:pic>
      <p:pic>
        <p:nvPicPr>
          <p:cNvPr id="35" name="Graphic 34">
            <a:extLst>
              <a:ext uri="{FF2B5EF4-FFF2-40B4-BE49-F238E27FC236}">
                <a16:creationId xmlns:a16="http://schemas.microsoft.com/office/drawing/2014/main" id="{B119C962-42FA-981A-5214-18B018BA03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26020" y="2941609"/>
            <a:ext cx="207021" cy="207021"/>
          </a:xfrm>
          <a:prstGeom prst="rect">
            <a:avLst/>
          </a:prstGeom>
        </p:spPr>
      </p:pic>
      <p:pic>
        <p:nvPicPr>
          <p:cNvPr id="39" name="Graphic 38">
            <a:extLst>
              <a:ext uri="{FF2B5EF4-FFF2-40B4-BE49-F238E27FC236}">
                <a16:creationId xmlns:a16="http://schemas.microsoft.com/office/drawing/2014/main" id="{12109FC2-F0E2-269C-88F9-23CB8846F54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21744" y="2941609"/>
            <a:ext cx="254477" cy="254477"/>
          </a:xfrm>
          <a:prstGeom prst="rect">
            <a:avLst/>
          </a:prstGeom>
        </p:spPr>
      </p:pic>
      <p:pic>
        <p:nvPicPr>
          <p:cNvPr id="63" name="Graphic 62">
            <a:extLst>
              <a:ext uri="{FF2B5EF4-FFF2-40B4-BE49-F238E27FC236}">
                <a16:creationId xmlns:a16="http://schemas.microsoft.com/office/drawing/2014/main" id="{318ED01E-9F41-D1FB-7CF8-037B0E12C07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10089" y="2941609"/>
            <a:ext cx="247901" cy="247901"/>
          </a:xfrm>
          <a:prstGeom prst="rect">
            <a:avLst/>
          </a:prstGeom>
        </p:spPr>
      </p:pic>
      <p:pic>
        <p:nvPicPr>
          <p:cNvPr id="66" name="Graphic 65">
            <a:extLst>
              <a:ext uri="{FF2B5EF4-FFF2-40B4-BE49-F238E27FC236}">
                <a16:creationId xmlns:a16="http://schemas.microsoft.com/office/drawing/2014/main" id="{D085CD58-6A70-2581-EFA3-4A48AFB2A4C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554724" y="1342203"/>
            <a:ext cx="228600" cy="228600"/>
          </a:xfrm>
          <a:prstGeom prst="rect">
            <a:avLst/>
          </a:prstGeom>
        </p:spPr>
      </p:pic>
      <p:sp>
        <p:nvSpPr>
          <p:cNvPr id="72" name="TextBox 71">
            <a:extLst>
              <a:ext uri="{FF2B5EF4-FFF2-40B4-BE49-F238E27FC236}">
                <a16:creationId xmlns:a16="http://schemas.microsoft.com/office/drawing/2014/main" id="{B96314C7-1A76-FD1C-AA23-C833BAF7DEFA}"/>
              </a:ext>
            </a:extLst>
          </p:cNvPr>
          <p:cNvSpPr txBox="1"/>
          <p:nvPr/>
        </p:nvSpPr>
        <p:spPr>
          <a:xfrm>
            <a:off x="2791625" y="646983"/>
            <a:ext cx="3560750" cy="291811"/>
          </a:xfrm>
          <a:prstGeom prst="rect">
            <a:avLst/>
          </a:prstGeom>
          <a:noFill/>
        </p:spPr>
        <p:txBody>
          <a:bodyPr wrap="square">
            <a:spAutoFit/>
          </a:bodyPr>
          <a:lstStyle/>
          <a:p>
            <a:pPr algn="ctr">
              <a:lnSpc>
                <a:spcPts val="1502"/>
              </a:lnSpc>
            </a:pPr>
            <a:r>
              <a:rPr lang="en-US" sz="1500" kern="0" spc="-11" dirty="0" err="1">
                <a:solidFill>
                  <a:schemeClr val="bg1"/>
                </a:solidFill>
                <a:latin typeface="Raleway" pitchFamily="34" charset="0"/>
                <a:ea typeface="Raleway" pitchFamily="34" charset="-122"/>
                <a:cs typeface="Raleway" pitchFamily="34" charset="-120"/>
              </a:rPr>
              <a:t>Zorronet</a:t>
            </a:r>
            <a:r>
              <a:rPr lang="en-US" sz="1500" kern="0" spc="-11" dirty="0">
                <a:solidFill>
                  <a:schemeClr val="bg1"/>
                </a:solidFill>
                <a:latin typeface="Raleway" pitchFamily="34" charset="0"/>
                <a:ea typeface="Raleway" pitchFamily="34" charset="-122"/>
                <a:cs typeface="Raleway" pitchFamily="34" charset="-120"/>
              </a:rPr>
              <a:t> integrates seamlessly with:</a:t>
            </a:r>
            <a:endParaRPr lang="he-IL" sz="1500" kern="0" spc="-11" dirty="0">
              <a:solidFill>
                <a:schemeClr val="bg1"/>
              </a:solidFill>
              <a:latin typeface="Raleway" pitchFamily="34" charset="0"/>
              <a:ea typeface="Raleway" pitchFamily="34" charset="-122"/>
              <a:cs typeface="Raleway" pitchFamily="34" charset="-120"/>
            </a:endParaRPr>
          </a:p>
        </p:txBody>
      </p:sp>
      <p:sp>
        <p:nvSpPr>
          <p:cNvPr id="73" name="TextBox 72">
            <a:extLst>
              <a:ext uri="{FF2B5EF4-FFF2-40B4-BE49-F238E27FC236}">
                <a16:creationId xmlns:a16="http://schemas.microsoft.com/office/drawing/2014/main" id="{51542503-9EA2-4FBC-018D-1947AAA96772}"/>
              </a:ext>
            </a:extLst>
          </p:cNvPr>
          <p:cNvSpPr txBox="1"/>
          <p:nvPr/>
        </p:nvSpPr>
        <p:spPr>
          <a:xfrm>
            <a:off x="1886879" y="4338450"/>
            <a:ext cx="5370242" cy="284693"/>
          </a:xfrm>
          <a:prstGeom prst="rect">
            <a:avLst/>
          </a:prstGeom>
          <a:noFill/>
        </p:spPr>
        <p:txBody>
          <a:bodyPr wrap="square">
            <a:spAutoFit/>
          </a:bodyPr>
          <a:lstStyle/>
          <a:p>
            <a:pPr algn="ctr">
              <a:lnSpc>
                <a:spcPts val="1502"/>
              </a:lnSpc>
            </a:pPr>
            <a:r>
              <a:rPr lang="en-US" sz="1500" kern="0" spc="-11" dirty="0" err="1">
                <a:solidFill>
                  <a:schemeClr val="bg1"/>
                </a:solidFill>
                <a:latin typeface="Raleway" pitchFamily="34" charset="0"/>
                <a:ea typeface="Raleway" pitchFamily="34" charset="-122"/>
                <a:cs typeface="Raleway" pitchFamily="34" charset="-120"/>
              </a:rPr>
              <a:t>Zorronet</a:t>
            </a:r>
            <a:r>
              <a:rPr lang="en-US" sz="1500" kern="0" spc="-11" dirty="0">
                <a:solidFill>
                  <a:schemeClr val="bg1"/>
                </a:solidFill>
                <a:latin typeface="Raleway" pitchFamily="34" charset="0"/>
                <a:ea typeface="Raleway" pitchFamily="34" charset="-122"/>
                <a:cs typeface="Raleway" pitchFamily="34" charset="-120"/>
              </a:rPr>
              <a:t> becomes the brain of your entire security network.</a:t>
            </a:r>
            <a:endParaRPr lang="he-IL" sz="1500" kern="0" spc="-11" dirty="0">
              <a:solidFill>
                <a:schemeClr val="bg1"/>
              </a:solidFill>
              <a:latin typeface="Raleway" pitchFamily="34" charset="0"/>
              <a:ea typeface="Raleway" pitchFamily="34" charset="-122"/>
              <a:cs typeface="Raleway" pitchFamily="34" charset="-12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4">
    <p:bg>
      <p:bgPr>
        <a:solidFill>
          <a:srgbClr val="F0F6FF"/>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4EBB4F4E-B816-4A55-6A16-00977F75C379}"/>
              </a:ext>
            </a:extLst>
          </p:cNvPr>
          <p:cNvSpPr/>
          <p:nvPr/>
        </p:nvSpPr>
        <p:spPr>
          <a:xfrm>
            <a:off x="27253" y="-20513"/>
            <a:ext cx="9144000" cy="518452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pic>
        <p:nvPicPr>
          <p:cNvPr id="62" name="Picture 61" descr="A tree with branches in the middle of the grass&#10;&#10;AI-generated content may be incorrect.">
            <a:extLst>
              <a:ext uri="{FF2B5EF4-FFF2-40B4-BE49-F238E27FC236}">
                <a16:creationId xmlns:a16="http://schemas.microsoft.com/office/drawing/2014/main" id="{CFF981D3-ABD4-4AEF-30B6-646371683082}"/>
              </a:ext>
            </a:extLst>
          </p:cNvPr>
          <p:cNvPicPr>
            <a:picLocks noChangeAspect="1"/>
          </p:cNvPicPr>
          <p:nvPr/>
        </p:nvPicPr>
        <p:blipFill>
          <a:blip r:embed="rId3"/>
          <a:srcRect l="8895" t="451" r="48331" b="1150"/>
          <a:stretch>
            <a:fillRect/>
          </a:stretch>
        </p:blipFill>
        <p:spPr>
          <a:xfrm>
            <a:off x="6413578" y="2215812"/>
            <a:ext cx="2162891" cy="2084643"/>
          </a:xfrm>
          <a:prstGeom prst="rect">
            <a:avLst/>
          </a:prstGeom>
        </p:spPr>
      </p:pic>
      <p:sp>
        <p:nvSpPr>
          <p:cNvPr id="50" name="Text 29"/>
          <p:cNvSpPr/>
          <p:nvPr/>
        </p:nvSpPr>
        <p:spPr>
          <a:xfrm>
            <a:off x="702124" y="266700"/>
            <a:ext cx="8001000" cy="342900"/>
          </a:xfrm>
          <a:prstGeom prst="rect">
            <a:avLst/>
          </a:prstGeom>
          <a:noFill/>
          <a:ln/>
        </p:spPr>
        <p:txBody>
          <a:bodyPr wrap="square" rtlCol="0" anchor="ctr"/>
          <a:lstStyle/>
          <a:p>
            <a:pPr marL="0" indent="0" algn="ctr">
              <a:lnSpc>
                <a:spcPts val="2700"/>
              </a:lnSpc>
              <a:buNone/>
            </a:pPr>
            <a:r>
              <a:rPr lang="en-US" sz="2000" b="1" kern="0" spc="-50" dirty="0">
                <a:solidFill>
                  <a:schemeClr val="bg1"/>
                </a:solidFill>
                <a:latin typeface="Raleway" pitchFamily="34" charset="0"/>
                <a:ea typeface="Raleway" pitchFamily="34" charset="-122"/>
                <a:cs typeface="Raleway" pitchFamily="34" charset="-120"/>
              </a:rPr>
              <a:t>Operational Use Cases</a:t>
            </a:r>
            <a:endParaRPr lang="en-US" sz="2000" dirty="0">
              <a:solidFill>
                <a:schemeClr val="bg1"/>
              </a:solidFill>
            </a:endParaRPr>
          </a:p>
        </p:txBody>
      </p:sp>
      <p:sp>
        <p:nvSpPr>
          <p:cNvPr id="14" name="Shape 11"/>
          <p:cNvSpPr/>
          <p:nvPr/>
        </p:nvSpPr>
        <p:spPr>
          <a:xfrm>
            <a:off x="5387199" y="-1407612"/>
            <a:ext cx="1831410" cy="1407612"/>
          </a:xfrm>
          <a:prstGeom prst="rect">
            <a:avLst/>
          </a:prstGeom>
          <a:noFill/>
          <a:ln/>
        </p:spPr>
        <p:txBody>
          <a:bodyPr/>
          <a:lstStyle/>
          <a:p>
            <a:endParaRPr lang="en-IL"/>
          </a:p>
        </p:txBody>
      </p:sp>
      <p:sp>
        <p:nvSpPr>
          <p:cNvPr id="15" name="Shape 12"/>
          <p:cNvSpPr/>
          <p:nvPr/>
        </p:nvSpPr>
        <p:spPr>
          <a:xfrm>
            <a:off x="7354828" y="-1407612"/>
            <a:ext cx="1831410" cy="1407612"/>
          </a:xfrm>
          <a:prstGeom prst="rect">
            <a:avLst/>
          </a:prstGeom>
          <a:noFill/>
          <a:ln/>
        </p:spPr>
        <p:txBody>
          <a:bodyPr/>
          <a:lstStyle/>
          <a:p>
            <a:endParaRPr lang="en-IL"/>
          </a:p>
        </p:txBody>
      </p:sp>
      <p:pic>
        <p:nvPicPr>
          <p:cNvPr id="60" name="Graphic 59">
            <a:extLst>
              <a:ext uri="{FF2B5EF4-FFF2-40B4-BE49-F238E27FC236}">
                <a16:creationId xmlns:a16="http://schemas.microsoft.com/office/drawing/2014/main" id="{A99E02B1-7C3E-926B-6B41-2567F95E37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23148" y="310134"/>
            <a:ext cx="228600" cy="228600"/>
          </a:xfrm>
          <a:prstGeom prst="rect">
            <a:avLst/>
          </a:prstGeom>
        </p:spPr>
      </p:pic>
      <p:sp>
        <p:nvSpPr>
          <p:cNvPr id="67" name="Text 23">
            <a:extLst>
              <a:ext uri="{FF2B5EF4-FFF2-40B4-BE49-F238E27FC236}">
                <a16:creationId xmlns:a16="http://schemas.microsoft.com/office/drawing/2014/main" id="{778961F5-25A7-3126-0578-C6D523113C93}"/>
              </a:ext>
            </a:extLst>
          </p:cNvPr>
          <p:cNvSpPr/>
          <p:nvPr/>
        </p:nvSpPr>
        <p:spPr>
          <a:xfrm>
            <a:off x="547189" y="1255617"/>
            <a:ext cx="2082889" cy="430404"/>
          </a:xfrm>
          <a:prstGeom prst="rect">
            <a:avLst/>
          </a:prstGeom>
          <a:noFill/>
          <a:ln/>
        </p:spPr>
        <p:txBody>
          <a:bodyPr wrap="square" rtlCol="0" anchor="ctr"/>
          <a:lstStyle/>
          <a:p>
            <a:pPr>
              <a:lnSpc>
                <a:spcPts val="1502"/>
              </a:lnSpc>
            </a:pPr>
            <a:r>
              <a:rPr lang="en-US" sz="1400" b="1" dirty="0">
                <a:solidFill>
                  <a:schemeClr val="bg1"/>
                </a:solidFill>
                <a:latin typeface="Raleway" pitchFamily="2" charset="77"/>
              </a:rPr>
              <a:t>Municipal Security &amp; Smart Cities</a:t>
            </a:r>
            <a:endParaRPr lang="en-US" sz="1400" dirty="0">
              <a:solidFill>
                <a:schemeClr val="bg1"/>
              </a:solidFill>
              <a:latin typeface="Raleway" pitchFamily="2" charset="77"/>
            </a:endParaRPr>
          </a:p>
        </p:txBody>
      </p:sp>
      <p:sp>
        <p:nvSpPr>
          <p:cNvPr id="69" name="Text 23">
            <a:extLst>
              <a:ext uri="{FF2B5EF4-FFF2-40B4-BE49-F238E27FC236}">
                <a16:creationId xmlns:a16="http://schemas.microsoft.com/office/drawing/2014/main" id="{0EF5905F-07E9-9311-22F7-2C92A1B5542C}"/>
              </a:ext>
            </a:extLst>
          </p:cNvPr>
          <p:cNvSpPr/>
          <p:nvPr/>
        </p:nvSpPr>
        <p:spPr>
          <a:xfrm>
            <a:off x="3467705" y="1230757"/>
            <a:ext cx="2065829" cy="461664"/>
          </a:xfrm>
          <a:prstGeom prst="rect">
            <a:avLst/>
          </a:prstGeom>
          <a:noFill/>
          <a:ln/>
        </p:spPr>
        <p:txBody>
          <a:bodyPr wrap="square" rtlCol="0" anchor="ctr"/>
          <a:lstStyle/>
          <a:p>
            <a:pPr>
              <a:lnSpc>
                <a:spcPts val="1502"/>
              </a:lnSpc>
            </a:pPr>
            <a:r>
              <a:rPr lang="en-US" sz="1400" b="1" dirty="0">
                <a:solidFill>
                  <a:schemeClr val="bg1"/>
                </a:solidFill>
                <a:latin typeface="Raleway" pitchFamily="2" charset="77"/>
              </a:rPr>
              <a:t>Agriculture &amp; Nature Reserves</a:t>
            </a:r>
            <a:endParaRPr lang="en-US" sz="1400" dirty="0">
              <a:solidFill>
                <a:schemeClr val="bg1"/>
              </a:solidFill>
              <a:latin typeface="Raleway" pitchFamily="2" charset="77"/>
            </a:endParaRPr>
          </a:p>
        </p:txBody>
      </p:sp>
      <p:sp>
        <p:nvSpPr>
          <p:cNvPr id="71" name="Text 23">
            <a:extLst>
              <a:ext uri="{FF2B5EF4-FFF2-40B4-BE49-F238E27FC236}">
                <a16:creationId xmlns:a16="http://schemas.microsoft.com/office/drawing/2014/main" id="{63A034EE-8879-BCF0-77A6-60908B0E79BE}"/>
              </a:ext>
            </a:extLst>
          </p:cNvPr>
          <p:cNvSpPr/>
          <p:nvPr/>
        </p:nvSpPr>
        <p:spPr>
          <a:xfrm>
            <a:off x="3467705" y="2775242"/>
            <a:ext cx="2162891" cy="247069"/>
          </a:xfrm>
          <a:prstGeom prst="rect">
            <a:avLst/>
          </a:prstGeom>
          <a:noFill/>
          <a:ln/>
        </p:spPr>
        <p:txBody>
          <a:bodyPr wrap="square" rtlCol="0" anchor="ctr"/>
          <a:lstStyle/>
          <a:p>
            <a:pPr>
              <a:lnSpc>
                <a:spcPts val="1502"/>
              </a:lnSpc>
            </a:pPr>
            <a:r>
              <a:rPr lang="en-US" sz="1400" b="1" dirty="0">
                <a:solidFill>
                  <a:schemeClr val="bg1"/>
                </a:solidFill>
              </a:rPr>
              <a:t>Military Bases &amp; Facilities</a:t>
            </a:r>
            <a:endParaRPr lang="en-US" sz="1400" dirty="0">
              <a:solidFill>
                <a:schemeClr val="bg1"/>
              </a:solidFill>
            </a:endParaRPr>
          </a:p>
        </p:txBody>
      </p:sp>
      <p:sp>
        <p:nvSpPr>
          <p:cNvPr id="73" name="Text 23">
            <a:extLst>
              <a:ext uri="{FF2B5EF4-FFF2-40B4-BE49-F238E27FC236}">
                <a16:creationId xmlns:a16="http://schemas.microsoft.com/office/drawing/2014/main" id="{A0ECC9D0-9A1B-C9CC-9F64-6DF19928B2AB}"/>
              </a:ext>
            </a:extLst>
          </p:cNvPr>
          <p:cNvSpPr/>
          <p:nvPr/>
        </p:nvSpPr>
        <p:spPr>
          <a:xfrm>
            <a:off x="3512533" y="4061117"/>
            <a:ext cx="2546553" cy="187071"/>
          </a:xfrm>
          <a:prstGeom prst="rect">
            <a:avLst/>
          </a:prstGeom>
          <a:noFill/>
          <a:ln/>
        </p:spPr>
        <p:txBody>
          <a:bodyPr wrap="square" rtlCol="0" anchor="ctr"/>
          <a:lstStyle/>
          <a:p>
            <a:pPr>
              <a:lnSpc>
                <a:spcPts val="1502"/>
              </a:lnSpc>
            </a:pPr>
            <a:r>
              <a:rPr lang="en-US" sz="1400" b="1" kern="0" spc="-11" dirty="0">
                <a:solidFill>
                  <a:schemeClr val="bg1"/>
                </a:solidFill>
                <a:latin typeface="Raleway" pitchFamily="34" charset="0"/>
                <a:ea typeface="Raleway" pitchFamily="34" charset="-122"/>
                <a:cs typeface="Raleway" pitchFamily="34" charset="-120"/>
              </a:rPr>
              <a:t>Border Security</a:t>
            </a:r>
            <a:endParaRPr lang="en-US" sz="1400" dirty="0">
              <a:solidFill>
                <a:schemeClr val="bg1"/>
              </a:solidFill>
            </a:endParaRPr>
          </a:p>
        </p:txBody>
      </p:sp>
      <p:sp>
        <p:nvSpPr>
          <p:cNvPr id="75" name="Text 23">
            <a:extLst>
              <a:ext uri="{FF2B5EF4-FFF2-40B4-BE49-F238E27FC236}">
                <a16:creationId xmlns:a16="http://schemas.microsoft.com/office/drawing/2014/main" id="{B3503782-1D5E-AD7B-507D-4B16FB06DAAB}"/>
              </a:ext>
            </a:extLst>
          </p:cNvPr>
          <p:cNvSpPr/>
          <p:nvPr/>
        </p:nvSpPr>
        <p:spPr>
          <a:xfrm>
            <a:off x="567531" y="3974194"/>
            <a:ext cx="2062547" cy="299102"/>
          </a:xfrm>
          <a:prstGeom prst="rect">
            <a:avLst/>
          </a:prstGeom>
          <a:noFill/>
          <a:ln/>
        </p:spPr>
        <p:txBody>
          <a:bodyPr wrap="square" rtlCol="0" anchor="ctr"/>
          <a:lstStyle/>
          <a:p>
            <a:pPr>
              <a:lnSpc>
                <a:spcPts val="1502"/>
              </a:lnSpc>
            </a:pPr>
            <a:r>
              <a:rPr lang="en-US" sz="1400" b="1" kern="0" spc="-11" dirty="0">
                <a:solidFill>
                  <a:schemeClr val="bg1"/>
                </a:solidFill>
                <a:latin typeface="Raleway" pitchFamily="34" charset="0"/>
                <a:ea typeface="Raleway" pitchFamily="34" charset="-122"/>
                <a:cs typeface="Raleway" pitchFamily="34" charset="-120"/>
              </a:rPr>
              <a:t>Critical Infrastructure: </a:t>
            </a:r>
            <a:endParaRPr lang="en-US" sz="1400" dirty="0">
              <a:solidFill>
                <a:schemeClr val="bg1"/>
              </a:solidFill>
            </a:endParaRPr>
          </a:p>
        </p:txBody>
      </p:sp>
      <p:cxnSp>
        <p:nvCxnSpPr>
          <p:cNvPr id="81" name="Straight Connector 80">
            <a:extLst>
              <a:ext uri="{FF2B5EF4-FFF2-40B4-BE49-F238E27FC236}">
                <a16:creationId xmlns:a16="http://schemas.microsoft.com/office/drawing/2014/main" id="{EC9A0D2B-6078-9368-92B9-8225D0039D76}"/>
              </a:ext>
            </a:extLst>
          </p:cNvPr>
          <p:cNvCxnSpPr>
            <a:cxnSpLocks/>
          </p:cNvCxnSpPr>
          <p:nvPr/>
        </p:nvCxnSpPr>
        <p:spPr>
          <a:xfrm>
            <a:off x="647003" y="1756886"/>
            <a:ext cx="198307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D02B74E-0985-81A0-E765-2EC8C57B3976}"/>
              </a:ext>
            </a:extLst>
          </p:cNvPr>
          <p:cNvCxnSpPr>
            <a:cxnSpLocks/>
          </p:cNvCxnSpPr>
          <p:nvPr/>
        </p:nvCxnSpPr>
        <p:spPr>
          <a:xfrm>
            <a:off x="3550459" y="1756886"/>
            <a:ext cx="198307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1F4F3A79-F933-5C31-1E33-BEF3909AC6A4}"/>
              </a:ext>
            </a:extLst>
          </p:cNvPr>
          <p:cNvCxnSpPr>
            <a:cxnSpLocks/>
          </p:cNvCxnSpPr>
          <p:nvPr/>
        </p:nvCxnSpPr>
        <p:spPr>
          <a:xfrm>
            <a:off x="6463342" y="1756886"/>
            <a:ext cx="198307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59AD2C8-E988-5E73-0407-5E18C29D0502}"/>
              </a:ext>
            </a:extLst>
          </p:cNvPr>
          <p:cNvCxnSpPr>
            <a:cxnSpLocks/>
          </p:cNvCxnSpPr>
          <p:nvPr/>
        </p:nvCxnSpPr>
        <p:spPr>
          <a:xfrm>
            <a:off x="647003" y="3038932"/>
            <a:ext cx="198307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A4DA97F9-7912-10C0-07E9-281C5BF03026}"/>
              </a:ext>
            </a:extLst>
          </p:cNvPr>
          <p:cNvCxnSpPr>
            <a:cxnSpLocks/>
          </p:cNvCxnSpPr>
          <p:nvPr/>
        </p:nvCxnSpPr>
        <p:spPr>
          <a:xfrm>
            <a:off x="3550459" y="3038932"/>
            <a:ext cx="198307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sp>
        <p:nvSpPr>
          <p:cNvPr id="92" name="Text 28">
            <a:extLst>
              <a:ext uri="{FF2B5EF4-FFF2-40B4-BE49-F238E27FC236}">
                <a16:creationId xmlns:a16="http://schemas.microsoft.com/office/drawing/2014/main" id="{4C400A13-8F74-1A88-FC61-78EBEAEE531D}"/>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12</a:t>
            </a:r>
            <a:endParaRPr lang="en-US" sz="1350" dirty="0">
              <a:solidFill>
                <a:schemeClr val="bg1"/>
              </a:solidFill>
            </a:endParaRPr>
          </a:p>
        </p:txBody>
      </p:sp>
      <p:pic>
        <p:nvPicPr>
          <p:cNvPr id="93" name="Graphic 92">
            <a:extLst>
              <a:ext uri="{FF2B5EF4-FFF2-40B4-BE49-F238E27FC236}">
                <a16:creationId xmlns:a16="http://schemas.microsoft.com/office/drawing/2014/main" id="{FE65260E-6AD1-AD6E-882D-5589C9F793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3220" y="4688296"/>
            <a:ext cx="911860" cy="429983"/>
          </a:xfrm>
          <a:prstGeom prst="rect">
            <a:avLst/>
          </a:prstGeom>
        </p:spPr>
      </p:pic>
      <p:sp>
        <p:nvSpPr>
          <p:cNvPr id="94" name="Rectangle 93">
            <a:extLst>
              <a:ext uri="{FF2B5EF4-FFF2-40B4-BE49-F238E27FC236}">
                <a16:creationId xmlns:a16="http://schemas.microsoft.com/office/drawing/2014/main" id="{3C78ED7E-CDBA-2DA6-7C77-D41E4B2D1173}"/>
              </a:ext>
            </a:extLst>
          </p:cNvPr>
          <p:cNvSpPr/>
          <p:nvPr/>
        </p:nvSpPr>
        <p:spPr>
          <a:xfrm>
            <a:off x="-1" y="-64110"/>
            <a:ext cx="254285" cy="5230694"/>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2" name="Text 23">
            <a:extLst>
              <a:ext uri="{FF2B5EF4-FFF2-40B4-BE49-F238E27FC236}">
                <a16:creationId xmlns:a16="http://schemas.microsoft.com/office/drawing/2014/main" id="{3E0446C7-460F-A9AE-60F7-108548D78039}"/>
              </a:ext>
            </a:extLst>
          </p:cNvPr>
          <p:cNvSpPr/>
          <p:nvPr/>
        </p:nvSpPr>
        <p:spPr>
          <a:xfrm>
            <a:off x="608776" y="2560670"/>
            <a:ext cx="2183234" cy="461664"/>
          </a:xfrm>
          <a:prstGeom prst="rect">
            <a:avLst/>
          </a:prstGeom>
          <a:noFill/>
          <a:ln/>
        </p:spPr>
        <p:txBody>
          <a:bodyPr wrap="square" rtlCol="0" anchor="ctr"/>
          <a:lstStyle/>
          <a:p>
            <a:pPr fontAlgn="base"/>
            <a:r>
              <a:rPr lang="en-US" sz="1400" b="1" dirty="0">
                <a:solidFill>
                  <a:schemeClr val="bg1"/>
                </a:solidFill>
                <a:latin typeface="Raleway" pitchFamily="2" charset="77"/>
              </a:rPr>
              <a:t>Industrial  &amp;  Manufacturing Sites</a:t>
            </a:r>
            <a:endParaRPr lang="en-US" sz="1400" dirty="0">
              <a:solidFill>
                <a:schemeClr val="bg1"/>
              </a:solidFill>
              <a:latin typeface="Raleway" pitchFamily="2" charset="77"/>
            </a:endParaRPr>
          </a:p>
        </p:txBody>
      </p:sp>
      <p:sp>
        <p:nvSpPr>
          <p:cNvPr id="4" name="Text 23">
            <a:extLst>
              <a:ext uri="{FF2B5EF4-FFF2-40B4-BE49-F238E27FC236}">
                <a16:creationId xmlns:a16="http://schemas.microsoft.com/office/drawing/2014/main" id="{D5344CD7-B5EC-A7AC-EDE5-524EAED80791}"/>
              </a:ext>
            </a:extLst>
          </p:cNvPr>
          <p:cNvSpPr/>
          <p:nvPr/>
        </p:nvSpPr>
        <p:spPr>
          <a:xfrm>
            <a:off x="6413578" y="1265617"/>
            <a:ext cx="2065829" cy="461663"/>
          </a:xfrm>
          <a:prstGeom prst="rect">
            <a:avLst/>
          </a:prstGeom>
          <a:noFill/>
          <a:ln/>
        </p:spPr>
        <p:txBody>
          <a:bodyPr wrap="square" rtlCol="0" anchor="ctr"/>
          <a:lstStyle/>
          <a:p>
            <a:pPr fontAlgn="base"/>
            <a:r>
              <a:rPr lang="en-US" sz="1400" b="1" dirty="0">
                <a:solidFill>
                  <a:schemeClr val="bg1"/>
                </a:solidFill>
                <a:latin typeface="Raleway" pitchFamily="2" charset="77"/>
              </a:rPr>
              <a:t>Police &amp; Emergency Services</a:t>
            </a:r>
            <a:endParaRPr lang="en-US" sz="1400" dirty="0">
              <a:solidFill>
                <a:schemeClr val="bg1"/>
              </a:solidFill>
              <a:latin typeface="Raleway" pitchFamily="2" charset="77"/>
            </a:endParaRPr>
          </a:p>
        </p:txBody>
      </p:sp>
      <p:cxnSp>
        <p:nvCxnSpPr>
          <p:cNvPr id="6" name="Straight Connector 5">
            <a:extLst>
              <a:ext uri="{FF2B5EF4-FFF2-40B4-BE49-F238E27FC236}">
                <a16:creationId xmlns:a16="http://schemas.microsoft.com/office/drawing/2014/main" id="{AFB3AED9-4213-0643-4612-8CF7A1FF7CF3}"/>
              </a:ext>
            </a:extLst>
          </p:cNvPr>
          <p:cNvCxnSpPr>
            <a:cxnSpLocks/>
          </p:cNvCxnSpPr>
          <p:nvPr/>
        </p:nvCxnSpPr>
        <p:spPr>
          <a:xfrm>
            <a:off x="647003" y="4304206"/>
            <a:ext cx="198307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480C9D0-BE87-1594-7CEC-9AFD80EE6CAB}"/>
              </a:ext>
            </a:extLst>
          </p:cNvPr>
          <p:cNvCxnSpPr>
            <a:cxnSpLocks/>
          </p:cNvCxnSpPr>
          <p:nvPr/>
        </p:nvCxnSpPr>
        <p:spPr>
          <a:xfrm>
            <a:off x="3550459" y="4304206"/>
            <a:ext cx="198307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74EE77B6-60A5-A752-D24F-7D5967EDB31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930" y="976803"/>
            <a:ext cx="206440" cy="206440"/>
          </a:xfrm>
          <a:prstGeom prst="rect">
            <a:avLst/>
          </a:prstGeom>
        </p:spPr>
      </p:pic>
      <p:pic>
        <p:nvPicPr>
          <p:cNvPr id="9" name="Graphic 8">
            <a:extLst>
              <a:ext uri="{FF2B5EF4-FFF2-40B4-BE49-F238E27FC236}">
                <a16:creationId xmlns:a16="http://schemas.microsoft.com/office/drawing/2014/main" id="{A784D882-3783-1CA4-1064-7AD3C9F66BA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50459" y="976803"/>
            <a:ext cx="200025" cy="200025"/>
          </a:xfrm>
          <a:prstGeom prst="rect">
            <a:avLst/>
          </a:prstGeom>
        </p:spPr>
      </p:pic>
      <p:pic>
        <p:nvPicPr>
          <p:cNvPr id="10" name="Graphic 9">
            <a:extLst>
              <a:ext uri="{FF2B5EF4-FFF2-40B4-BE49-F238E27FC236}">
                <a16:creationId xmlns:a16="http://schemas.microsoft.com/office/drawing/2014/main" id="{306436AB-71C7-CCC1-8C51-ABAE4976415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91982" y="3687390"/>
            <a:ext cx="228600" cy="228600"/>
          </a:xfrm>
          <a:prstGeom prst="rect">
            <a:avLst/>
          </a:prstGeom>
        </p:spPr>
      </p:pic>
      <p:pic>
        <p:nvPicPr>
          <p:cNvPr id="11" name="Graphic 10">
            <a:extLst>
              <a:ext uri="{FF2B5EF4-FFF2-40B4-BE49-F238E27FC236}">
                <a16:creationId xmlns:a16="http://schemas.microsoft.com/office/drawing/2014/main" id="{5FFFA1CD-B153-C602-8BCF-9AF33BC714C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46245" y="3716467"/>
            <a:ext cx="201782" cy="201782"/>
          </a:xfrm>
          <a:prstGeom prst="rect">
            <a:avLst/>
          </a:prstGeom>
        </p:spPr>
      </p:pic>
      <p:pic>
        <p:nvPicPr>
          <p:cNvPr id="12" name="Graphic 11">
            <a:extLst>
              <a:ext uri="{FF2B5EF4-FFF2-40B4-BE49-F238E27FC236}">
                <a16:creationId xmlns:a16="http://schemas.microsoft.com/office/drawing/2014/main" id="{EFE73B86-3F88-D648-43E3-905FD59CA3B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02124" y="2318822"/>
            <a:ext cx="196302" cy="196302"/>
          </a:xfrm>
          <a:prstGeom prst="rect">
            <a:avLst/>
          </a:prstGeom>
        </p:spPr>
      </p:pic>
      <p:pic>
        <p:nvPicPr>
          <p:cNvPr id="17" name="Graphic 16">
            <a:extLst>
              <a:ext uri="{FF2B5EF4-FFF2-40B4-BE49-F238E27FC236}">
                <a16:creationId xmlns:a16="http://schemas.microsoft.com/office/drawing/2014/main" id="{36303978-0749-2B74-26DC-3823EA8033E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507625" y="1022716"/>
            <a:ext cx="228600" cy="228600"/>
          </a:xfrm>
          <a:prstGeom prst="rect">
            <a:avLst/>
          </a:prstGeom>
        </p:spPr>
      </p:pic>
      <p:pic>
        <p:nvPicPr>
          <p:cNvPr id="19" name="Graphic 18">
            <a:extLst>
              <a:ext uri="{FF2B5EF4-FFF2-40B4-BE49-F238E27FC236}">
                <a16:creationId xmlns:a16="http://schemas.microsoft.com/office/drawing/2014/main" id="{FF8C653A-1B2F-DDA1-D04B-C513E62D3747}"/>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510948" y="2393665"/>
            <a:ext cx="254285" cy="25428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a:extLst>
            <a:ext uri="{FF2B5EF4-FFF2-40B4-BE49-F238E27FC236}">
              <a16:creationId xmlns:a16="http://schemas.microsoft.com/office/drawing/2014/main" id="{0C05895E-D79C-FFA9-FF36-C3B50CF83B3A}"/>
            </a:ext>
          </a:extLst>
        </p:cNvPr>
        <p:cNvGrpSpPr/>
        <p:nvPr/>
      </p:nvGrpSpPr>
      <p:grpSpPr>
        <a:xfrm>
          <a:off x="0" y="0"/>
          <a:ext cx="0" cy="0"/>
          <a:chOff x="0" y="0"/>
          <a:chExt cx="0" cy="0"/>
        </a:xfrm>
      </p:grpSpPr>
      <p:pic>
        <p:nvPicPr>
          <p:cNvPr id="5" name="Picture 4" descr="A military vehicles parked in a desert&#10;&#10;AI-generated content may be incorrect.">
            <a:extLst>
              <a:ext uri="{FF2B5EF4-FFF2-40B4-BE49-F238E27FC236}">
                <a16:creationId xmlns:a16="http://schemas.microsoft.com/office/drawing/2014/main" id="{14CBE6F7-5FD5-4B5F-0820-B3E034D5EA5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58000"/>
                    </a14:imgEffect>
                  </a14:imgLayer>
                </a14:imgProps>
              </a:ext>
            </a:extLst>
          </a:blip>
          <a:srcRect r="2477"/>
          <a:stretch>
            <a:fillRect/>
          </a:stretch>
        </p:blipFill>
        <p:spPr>
          <a:xfrm>
            <a:off x="254284" y="0"/>
            <a:ext cx="8889716" cy="5143500"/>
          </a:xfrm>
          <a:prstGeom prst="rect">
            <a:avLst/>
          </a:prstGeom>
        </p:spPr>
      </p:pic>
      <p:sp>
        <p:nvSpPr>
          <p:cNvPr id="50" name="Text 29">
            <a:extLst>
              <a:ext uri="{FF2B5EF4-FFF2-40B4-BE49-F238E27FC236}">
                <a16:creationId xmlns:a16="http://schemas.microsoft.com/office/drawing/2014/main" id="{773165B1-769F-3E05-3B46-99923B163789}"/>
              </a:ext>
            </a:extLst>
          </p:cNvPr>
          <p:cNvSpPr/>
          <p:nvPr/>
        </p:nvSpPr>
        <p:spPr>
          <a:xfrm>
            <a:off x="613738" y="266700"/>
            <a:ext cx="8001000" cy="342900"/>
          </a:xfrm>
          <a:prstGeom prst="rect">
            <a:avLst/>
          </a:prstGeom>
          <a:noFill/>
          <a:ln/>
        </p:spPr>
        <p:txBody>
          <a:bodyPr wrap="square" rtlCol="0" anchor="ctr"/>
          <a:lstStyle/>
          <a:p>
            <a:pPr algn="ctr"/>
            <a:r>
              <a:rPr lang="en-US" sz="2000" b="1" dirty="0">
                <a:solidFill>
                  <a:schemeClr val="bg1"/>
                </a:solidFill>
                <a:latin typeface="Raleway" pitchFamily="2" charset="77"/>
              </a:rPr>
              <a:t>Military Bases &amp; Facilities</a:t>
            </a:r>
            <a:endParaRPr lang="en-US" sz="2000" b="1" dirty="0">
              <a:solidFill>
                <a:schemeClr val="bg1"/>
              </a:solidFill>
              <a:effectLst/>
              <a:latin typeface="Raleway" pitchFamily="2" charset="77"/>
            </a:endParaRPr>
          </a:p>
        </p:txBody>
      </p:sp>
      <p:sp>
        <p:nvSpPr>
          <p:cNvPr id="14" name="Shape 11">
            <a:extLst>
              <a:ext uri="{FF2B5EF4-FFF2-40B4-BE49-F238E27FC236}">
                <a16:creationId xmlns:a16="http://schemas.microsoft.com/office/drawing/2014/main" id="{814FB021-AEE6-2BFB-249F-67DC8BC0B567}"/>
              </a:ext>
            </a:extLst>
          </p:cNvPr>
          <p:cNvSpPr/>
          <p:nvPr/>
        </p:nvSpPr>
        <p:spPr>
          <a:xfrm>
            <a:off x="5387199" y="-1407612"/>
            <a:ext cx="1831410" cy="1407612"/>
          </a:xfrm>
          <a:prstGeom prst="rect">
            <a:avLst/>
          </a:prstGeom>
          <a:noFill/>
          <a:ln/>
        </p:spPr>
        <p:txBody>
          <a:bodyPr/>
          <a:lstStyle/>
          <a:p>
            <a:endParaRPr lang="en-IL"/>
          </a:p>
        </p:txBody>
      </p:sp>
      <p:sp>
        <p:nvSpPr>
          <p:cNvPr id="15" name="Shape 12">
            <a:extLst>
              <a:ext uri="{FF2B5EF4-FFF2-40B4-BE49-F238E27FC236}">
                <a16:creationId xmlns:a16="http://schemas.microsoft.com/office/drawing/2014/main" id="{D8A3C4A3-9634-97F7-FAA5-2FDEDB9903B9}"/>
              </a:ext>
            </a:extLst>
          </p:cNvPr>
          <p:cNvSpPr/>
          <p:nvPr/>
        </p:nvSpPr>
        <p:spPr>
          <a:xfrm>
            <a:off x="7354828" y="-1407612"/>
            <a:ext cx="1831410" cy="1407612"/>
          </a:xfrm>
          <a:prstGeom prst="rect">
            <a:avLst/>
          </a:prstGeom>
          <a:noFill/>
          <a:ln/>
        </p:spPr>
        <p:txBody>
          <a:bodyPr/>
          <a:lstStyle/>
          <a:p>
            <a:endParaRPr lang="en-IL"/>
          </a:p>
        </p:txBody>
      </p:sp>
      <p:sp>
        <p:nvSpPr>
          <p:cNvPr id="67" name="Text 23">
            <a:extLst>
              <a:ext uri="{FF2B5EF4-FFF2-40B4-BE49-F238E27FC236}">
                <a16:creationId xmlns:a16="http://schemas.microsoft.com/office/drawing/2014/main" id="{8B8C9E1D-8F04-4D81-E57F-28690FF3EA1B}"/>
              </a:ext>
            </a:extLst>
          </p:cNvPr>
          <p:cNvSpPr/>
          <p:nvPr/>
        </p:nvSpPr>
        <p:spPr>
          <a:xfrm>
            <a:off x="2668743" y="694211"/>
            <a:ext cx="3806513" cy="349944"/>
          </a:xfrm>
          <a:prstGeom prst="rect">
            <a:avLst/>
          </a:prstGeom>
          <a:noFill/>
          <a:ln/>
        </p:spPr>
        <p:txBody>
          <a:bodyPr wrap="square" rtlCol="0" anchor="ctr"/>
          <a:lstStyle/>
          <a:p>
            <a:pPr algn="ctr"/>
            <a:r>
              <a:rPr lang="en-US" sz="1400" dirty="0">
                <a:solidFill>
                  <a:schemeClr val="bg1"/>
                </a:solidFill>
                <a:latin typeface="Raleway" pitchFamily="2" charset="77"/>
              </a:rPr>
              <a:t>Defense installations require fast reaction and zero blind spots. </a:t>
            </a:r>
            <a:r>
              <a:rPr lang="en-US" sz="1400" dirty="0" err="1">
                <a:solidFill>
                  <a:schemeClr val="bg1"/>
                </a:solidFill>
                <a:latin typeface="Raleway" pitchFamily="2" charset="77"/>
              </a:rPr>
              <a:t>Zorronet</a:t>
            </a:r>
            <a:r>
              <a:rPr lang="en-US" sz="1400" dirty="0">
                <a:solidFill>
                  <a:schemeClr val="bg1"/>
                </a:solidFill>
                <a:latin typeface="Raleway" pitchFamily="2" charset="77"/>
              </a:rPr>
              <a:t> delivers:</a:t>
            </a:r>
          </a:p>
        </p:txBody>
      </p:sp>
      <p:sp>
        <p:nvSpPr>
          <p:cNvPr id="69" name="Text 23">
            <a:extLst>
              <a:ext uri="{FF2B5EF4-FFF2-40B4-BE49-F238E27FC236}">
                <a16:creationId xmlns:a16="http://schemas.microsoft.com/office/drawing/2014/main" id="{F013C14A-A24F-7A7D-6ADD-39A56DE82BE7}"/>
              </a:ext>
            </a:extLst>
          </p:cNvPr>
          <p:cNvSpPr/>
          <p:nvPr/>
        </p:nvSpPr>
        <p:spPr>
          <a:xfrm>
            <a:off x="1318313" y="2832028"/>
            <a:ext cx="6198906" cy="1432747"/>
          </a:xfrm>
          <a:prstGeom prst="rect">
            <a:avLst/>
          </a:prstGeom>
          <a:noFill/>
          <a:ln/>
        </p:spPr>
        <p:txBody>
          <a:bodyPr wrap="square" rtlCol="0" anchor="ctr"/>
          <a:lstStyle/>
          <a:p>
            <a:pPr fontAlgn="base"/>
            <a:endParaRPr lang="en-US" sz="1400" dirty="0">
              <a:solidFill>
                <a:schemeClr val="bg1"/>
              </a:solidFill>
            </a:endParaRPr>
          </a:p>
        </p:txBody>
      </p:sp>
      <p:sp>
        <p:nvSpPr>
          <p:cNvPr id="92" name="Text 28">
            <a:extLst>
              <a:ext uri="{FF2B5EF4-FFF2-40B4-BE49-F238E27FC236}">
                <a16:creationId xmlns:a16="http://schemas.microsoft.com/office/drawing/2014/main" id="{A0E9413D-A7CB-5D28-E436-6667533DFD68}"/>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13</a:t>
            </a:r>
            <a:endParaRPr lang="en-US" sz="1350" dirty="0">
              <a:solidFill>
                <a:schemeClr val="bg1"/>
              </a:solidFill>
            </a:endParaRPr>
          </a:p>
        </p:txBody>
      </p:sp>
      <p:pic>
        <p:nvPicPr>
          <p:cNvPr id="93" name="Graphic 92">
            <a:extLst>
              <a:ext uri="{FF2B5EF4-FFF2-40B4-BE49-F238E27FC236}">
                <a16:creationId xmlns:a16="http://schemas.microsoft.com/office/drawing/2014/main" id="{78A045E7-CF2D-8F12-E5C2-E9722432CB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3220" y="4688296"/>
            <a:ext cx="911860" cy="429983"/>
          </a:xfrm>
          <a:prstGeom prst="rect">
            <a:avLst/>
          </a:prstGeom>
        </p:spPr>
      </p:pic>
      <p:sp>
        <p:nvSpPr>
          <p:cNvPr id="94" name="Rectangle 93">
            <a:extLst>
              <a:ext uri="{FF2B5EF4-FFF2-40B4-BE49-F238E27FC236}">
                <a16:creationId xmlns:a16="http://schemas.microsoft.com/office/drawing/2014/main" id="{D19ED816-C966-524C-8D76-39C91F2CEF5F}"/>
              </a:ext>
            </a:extLst>
          </p:cNvPr>
          <p:cNvSpPr/>
          <p:nvPr/>
        </p:nvSpPr>
        <p:spPr>
          <a:xfrm>
            <a:off x="-1" y="-64110"/>
            <a:ext cx="254285" cy="5230694"/>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8" name="Text 23">
            <a:extLst>
              <a:ext uri="{FF2B5EF4-FFF2-40B4-BE49-F238E27FC236}">
                <a16:creationId xmlns:a16="http://schemas.microsoft.com/office/drawing/2014/main" id="{BD344C9E-B00F-601A-36DD-7ED25F1AEA32}"/>
              </a:ext>
            </a:extLst>
          </p:cNvPr>
          <p:cNvSpPr/>
          <p:nvPr/>
        </p:nvSpPr>
        <p:spPr>
          <a:xfrm>
            <a:off x="1028506" y="4046107"/>
            <a:ext cx="7086988" cy="269789"/>
          </a:xfrm>
          <a:prstGeom prst="rect">
            <a:avLst/>
          </a:prstGeom>
          <a:noFill/>
          <a:ln/>
        </p:spPr>
        <p:txBody>
          <a:bodyPr wrap="square" rtlCol="0" anchor="ctr"/>
          <a:lstStyle/>
          <a:p>
            <a:pPr algn="ctr"/>
            <a:r>
              <a:rPr lang="en-US" sz="1200" b="1" dirty="0">
                <a:solidFill>
                  <a:schemeClr val="bg1"/>
                </a:solidFill>
                <a:latin typeface="Raleway" pitchFamily="2" charset="77"/>
              </a:rPr>
              <a:t>Military-grade autonomy built for mission-critical environments.</a:t>
            </a:r>
            <a:endParaRPr lang="en-US" sz="1200" dirty="0">
              <a:solidFill>
                <a:schemeClr val="bg1"/>
              </a:solidFill>
              <a:latin typeface="Raleway" pitchFamily="2" charset="77"/>
            </a:endParaRPr>
          </a:p>
        </p:txBody>
      </p:sp>
      <p:sp>
        <p:nvSpPr>
          <p:cNvPr id="10" name="TextBox 9">
            <a:extLst>
              <a:ext uri="{FF2B5EF4-FFF2-40B4-BE49-F238E27FC236}">
                <a16:creationId xmlns:a16="http://schemas.microsoft.com/office/drawing/2014/main" id="{A2ABB2CE-E8E6-79BF-B574-90BFBFC6CF51}"/>
              </a:ext>
            </a:extLst>
          </p:cNvPr>
          <p:cNvSpPr txBox="1"/>
          <p:nvPr/>
        </p:nvSpPr>
        <p:spPr>
          <a:xfrm>
            <a:off x="893075" y="1736825"/>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Ideal for bases, depots, airfields, and training areas</a:t>
            </a:r>
          </a:p>
        </p:txBody>
      </p:sp>
      <p:sp>
        <p:nvSpPr>
          <p:cNvPr id="12" name="TextBox 11">
            <a:extLst>
              <a:ext uri="{FF2B5EF4-FFF2-40B4-BE49-F238E27FC236}">
                <a16:creationId xmlns:a16="http://schemas.microsoft.com/office/drawing/2014/main" id="{E9B5A2B9-D558-0F98-B3F1-75FE155703FD}"/>
              </a:ext>
            </a:extLst>
          </p:cNvPr>
          <p:cNvSpPr txBox="1"/>
          <p:nvPr/>
        </p:nvSpPr>
        <p:spPr>
          <a:xfrm>
            <a:off x="3648933" y="1753426"/>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Autonomous monitoring of perimeter fences and sensitive areas</a:t>
            </a:r>
          </a:p>
        </p:txBody>
      </p:sp>
      <p:sp>
        <p:nvSpPr>
          <p:cNvPr id="16" name="TextBox 15">
            <a:extLst>
              <a:ext uri="{FF2B5EF4-FFF2-40B4-BE49-F238E27FC236}">
                <a16:creationId xmlns:a16="http://schemas.microsoft.com/office/drawing/2014/main" id="{39832F17-A5D4-8343-BD24-688B89CB2BB4}"/>
              </a:ext>
            </a:extLst>
          </p:cNvPr>
          <p:cNvSpPr txBox="1"/>
          <p:nvPr/>
        </p:nvSpPr>
        <p:spPr>
          <a:xfrm>
            <a:off x="3648933" y="2848629"/>
            <a:ext cx="2187533" cy="954107"/>
          </a:xfrm>
          <a:prstGeom prst="rect">
            <a:avLst/>
          </a:prstGeom>
          <a:noFill/>
        </p:spPr>
        <p:txBody>
          <a:bodyPr wrap="square">
            <a:spAutoFit/>
          </a:bodyPr>
          <a:lstStyle/>
          <a:p>
            <a:pPr fontAlgn="base"/>
            <a:r>
              <a:rPr lang="en-US" sz="1400" dirty="0">
                <a:solidFill>
                  <a:schemeClr val="bg1"/>
                </a:solidFill>
                <a:latin typeface="Raleway" pitchFamily="2" charset="77"/>
              </a:rPr>
              <a:t>AI-driven detection of unusual movement and enemy reconnaissance activity</a:t>
            </a:r>
          </a:p>
        </p:txBody>
      </p:sp>
      <p:sp>
        <p:nvSpPr>
          <p:cNvPr id="18" name="TextBox 17">
            <a:extLst>
              <a:ext uri="{FF2B5EF4-FFF2-40B4-BE49-F238E27FC236}">
                <a16:creationId xmlns:a16="http://schemas.microsoft.com/office/drawing/2014/main" id="{5E6A482A-7344-1BB4-2F64-D3380FF615BC}"/>
              </a:ext>
            </a:extLst>
          </p:cNvPr>
          <p:cNvSpPr txBox="1"/>
          <p:nvPr/>
        </p:nvSpPr>
        <p:spPr>
          <a:xfrm>
            <a:off x="6475257" y="1701122"/>
            <a:ext cx="2139481" cy="954107"/>
          </a:xfrm>
          <a:prstGeom prst="rect">
            <a:avLst/>
          </a:prstGeom>
          <a:noFill/>
        </p:spPr>
        <p:txBody>
          <a:bodyPr wrap="square">
            <a:spAutoFit/>
          </a:bodyPr>
          <a:lstStyle/>
          <a:p>
            <a:pPr fontAlgn="base"/>
            <a:r>
              <a:rPr lang="en-US" sz="1400" dirty="0">
                <a:solidFill>
                  <a:schemeClr val="bg1"/>
                </a:solidFill>
                <a:latin typeface="Raleway" pitchFamily="2" charset="77"/>
              </a:rPr>
              <a:t>PTZ cameras track suspicious actors with smooth multi-camera handover</a:t>
            </a:r>
          </a:p>
        </p:txBody>
      </p:sp>
      <p:sp>
        <p:nvSpPr>
          <p:cNvPr id="20" name="TextBox 19">
            <a:extLst>
              <a:ext uri="{FF2B5EF4-FFF2-40B4-BE49-F238E27FC236}">
                <a16:creationId xmlns:a16="http://schemas.microsoft.com/office/drawing/2014/main" id="{824FF796-97FA-D02D-079D-6360A165ABA2}"/>
              </a:ext>
            </a:extLst>
          </p:cNvPr>
          <p:cNvSpPr txBox="1"/>
          <p:nvPr/>
        </p:nvSpPr>
        <p:spPr>
          <a:xfrm>
            <a:off x="921016"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Automatic activation of lights, sensors, and access gates</a:t>
            </a:r>
          </a:p>
        </p:txBody>
      </p:sp>
      <p:cxnSp>
        <p:nvCxnSpPr>
          <p:cNvPr id="21" name="Straight Connector 20">
            <a:extLst>
              <a:ext uri="{FF2B5EF4-FFF2-40B4-BE49-F238E27FC236}">
                <a16:creationId xmlns:a16="http://schemas.microsoft.com/office/drawing/2014/main" id="{D4F70F7B-64ED-BFF9-E42D-22B1934E7FF6}"/>
              </a:ext>
            </a:extLst>
          </p:cNvPr>
          <p:cNvCxnSpPr>
            <a:cxnSpLocks/>
          </p:cNvCxnSpPr>
          <p:nvPr/>
        </p:nvCxnSpPr>
        <p:spPr>
          <a:xfrm>
            <a:off x="800927" y="3894030"/>
            <a:ext cx="7542147"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CBAE860-C754-46DD-F016-856BEC2EADF0}"/>
              </a:ext>
            </a:extLst>
          </p:cNvPr>
          <p:cNvCxnSpPr>
            <a:cxnSpLocks/>
          </p:cNvCxnSpPr>
          <p:nvPr/>
        </p:nvCxnSpPr>
        <p:spPr>
          <a:xfrm>
            <a:off x="2892056" y="1278421"/>
            <a:ext cx="335988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6481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a:extLst>
            <a:ext uri="{FF2B5EF4-FFF2-40B4-BE49-F238E27FC236}">
              <a16:creationId xmlns:a16="http://schemas.microsoft.com/office/drawing/2014/main" id="{24AD181E-5D74-91D9-68D4-92262ACA0ADE}"/>
            </a:ext>
          </a:extLst>
        </p:cNvPr>
        <p:cNvGrpSpPr/>
        <p:nvPr/>
      </p:nvGrpSpPr>
      <p:grpSpPr>
        <a:xfrm>
          <a:off x="0" y="0"/>
          <a:ext cx="0" cy="0"/>
          <a:chOff x="0" y="0"/>
          <a:chExt cx="0" cy="0"/>
        </a:xfrm>
      </p:grpSpPr>
      <p:sp>
        <p:nvSpPr>
          <p:cNvPr id="64" name="Rectangle 63">
            <a:extLst>
              <a:ext uri="{FF2B5EF4-FFF2-40B4-BE49-F238E27FC236}">
                <a16:creationId xmlns:a16="http://schemas.microsoft.com/office/drawing/2014/main" id="{D1529D40-A24A-A813-7DE7-DEA7EEE6054F}"/>
              </a:ext>
            </a:extLst>
          </p:cNvPr>
          <p:cNvSpPr/>
          <p:nvPr/>
        </p:nvSpPr>
        <p:spPr>
          <a:xfrm>
            <a:off x="42238" y="-30913"/>
            <a:ext cx="9144000" cy="518452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50" name="Text 29">
            <a:extLst>
              <a:ext uri="{FF2B5EF4-FFF2-40B4-BE49-F238E27FC236}">
                <a16:creationId xmlns:a16="http://schemas.microsoft.com/office/drawing/2014/main" id="{80500ECC-7F3E-AF7C-F2EF-D363398DE555}"/>
              </a:ext>
            </a:extLst>
          </p:cNvPr>
          <p:cNvSpPr/>
          <p:nvPr/>
        </p:nvSpPr>
        <p:spPr>
          <a:xfrm>
            <a:off x="613738" y="266700"/>
            <a:ext cx="8001000" cy="342900"/>
          </a:xfrm>
          <a:prstGeom prst="rect">
            <a:avLst/>
          </a:prstGeom>
          <a:noFill/>
          <a:ln/>
        </p:spPr>
        <p:txBody>
          <a:bodyPr wrap="square" rtlCol="0" anchor="ctr"/>
          <a:lstStyle/>
          <a:p>
            <a:pPr algn="ctr"/>
            <a:r>
              <a:rPr lang="en-US" sz="2000" b="1" dirty="0">
                <a:solidFill>
                  <a:schemeClr val="bg1"/>
                </a:solidFill>
                <a:latin typeface="Raleway" pitchFamily="2" charset="77"/>
              </a:rPr>
              <a:t>Border Security</a:t>
            </a:r>
          </a:p>
        </p:txBody>
      </p:sp>
      <p:sp>
        <p:nvSpPr>
          <p:cNvPr id="14" name="Shape 11">
            <a:extLst>
              <a:ext uri="{FF2B5EF4-FFF2-40B4-BE49-F238E27FC236}">
                <a16:creationId xmlns:a16="http://schemas.microsoft.com/office/drawing/2014/main" id="{B81EDC27-0112-DC09-18D7-62D8A3C3E2AA}"/>
              </a:ext>
            </a:extLst>
          </p:cNvPr>
          <p:cNvSpPr/>
          <p:nvPr/>
        </p:nvSpPr>
        <p:spPr>
          <a:xfrm>
            <a:off x="5387199" y="-1407612"/>
            <a:ext cx="1831410" cy="1407612"/>
          </a:xfrm>
          <a:prstGeom prst="rect">
            <a:avLst/>
          </a:prstGeom>
          <a:noFill/>
          <a:ln/>
        </p:spPr>
        <p:txBody>
          <a:bodyPr/>
          <a:lstStyle/>
          <a:p>
            <a:endParaRPr lang="en-IL"/>
          </a:p>
        </p:txBody>
      </p:sp>
      <p:sp>
        <p:nvSpPr>
          <p:cNvPr id="15" name="Shape 12">
            <a:extLst>
              <a:ext uri="{FF2B5EF4-FFF2-40B4-BE49-F238E27FC236}">
                <a16:creationId xmlns:a16="http://schemas.microsoft.com/office/drawing/2014/main" id="{252573D1-B07E-9A9A-EF7F-3A1463EBBFC8}"/>
              </a:ext>
            </a:extLst>
          </p:cNvPr>
          <p:cNvSpPr/>
          <p:nvPr/>
        </p:nvSpPr>
        <p:spPr>
          <a:xfrm>
            <a:off x="7354828" y="-1407612"/>
            <a:ext cx="1831410" cy="1407612"/>
          </a:xfrm>
          <a:prstGeom prst="rect">
            <a:avLst/>
          </a:prstGeom>
          <a:noFill/>
          <a:ln/>
        </p:spPr>
        <p:txBody>
          <a:bodyPr/>
          <a:lstStyle/>
          <a:p>
            <a:endParaRPr lang="en-IL"/>
          </a:p>
        </p:txBody>
      </p:sp>
      <p:sp>
        <p:nvSpPr>
          <p:cNvPr id="67" name="Text 23">
            <a:extLst>
              <a:ext uri="{FF2B5EF4-FFF2-40B4-BE49-F238E27FC236}">
                <a16:creationId xmlns:a16="http://schemas.microsoft.com/office/drawing/2014/main" id="{3DA71BEE-550A-DBA9-3CFF-5F3BA2524B18}"/>
              </a:ext>
            </a:extLst>
          </p:cNvPr>
          <p:cNvSpPr/>
          <p:nvPr/>
        </p:nvSpPr>
        <p:spPr>
          <a:xfrm>
            <a:off x="2668743" y="694211"/>
            <a:ext cx="3806513" cy="349944"/>
          </a:xfrm>
          <a:prstGeom prst="rect">
            <a:avLst/>
          </a:prstGeom>
          <a:noFill/>
          <a:ln/>
        </p:spPr>
        <p:txBody>
          <a:bodyPr wrap="square" rtlCol="0" anchor="ctr"/>
          <a:lstStyle/>
          <a:p>
            <a:pPr algn="ctr"/>
            <a:r>
              <a:rPr lang="en-US" sz="1400" dirty="0">
                <a:solidFill>
                  <a:schemeClr val="bg1"/>
                </a:solidFill>
                <a:latin typeface="Raleway" pitchFamily="2" charset="77"/>
              </a:rPr>
              <a:t>Long distances and complex terrain demand surveillance that never sleeps:</a:t>
            </a:r>
          </a:p>
        </p:txBody>
      </p:sp>
      <p:sp>
        <p:nvSpPr>
          <p:cNvPr id="69" name="Text 23">
            <a:extLst>
              <a:ext uri="{FF2B5EF4-FFF2-40B4-BE49-F238E27FC236}">
                <a16:creationId xmlns:a16="http://schemas.microsoft.com/office/drawing/2014/main" id="{E96C9B90-F36D-8156-F77A-7DE1643275EB}"/>
              </a:ext>
            </a:extLst>
          </p:cNvPr>
          <p:cNvSpPr/>
          <p:nvPr/>
        </p:nvSpPr>
        <p:spPr>
          <a:xfrm>
            <a:off x="1318313" y="2832028"/>
            <a:ext cx="6198906" cy="1432747"/>
          </a:xfrm>
          <a:prstGeom prst="rect">
            <a:avLst/>
          </a:prstGeom>
          <a:noFill/>
          <a:ln/>
        </p:spPr>
        <p:txBody>
          <a:bodyPr wrap="square" rtlCol="0" anchor="ctr"/>
          <a:lstStyle/>
          <a:p>
            <a:pPr fontAlgn="base"/>
            <a:endParaRPr lang="en-US" sz="1400" dirty="0">
              <a:solidFill>
                <a:schemeClr val="bg1"/>
              </a:solidFill>
            </a:endParaRPr>
          </a:p>
        </p:txBody>
      </p:sp>
      <p:sp>
        <p:nvSpPr>
          <p:cNvPr id="92" name="Text 28">
            <a:extLst>
              <a:ext uri="{FF2B5EF4-FFF2-40B4-BE49-F238E27FC236}">
                <a16:creationId xmlns:a16="http://schemas.microsoft.com/office/drawing/2014/main" id="{B9FAFC4F-1A35-B444-7DB3-1D2819498663}"/>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13</a:t>
            </a:r>
            <a:endParaRPr lang="en-US" sz="1350" dirty="0">
              <a:solidFill>
                <a:schemeClr val="bg1"/>
              </a:solidFill>
            </a:endParaRPr>
          </a:p>
        </p:txBody>
      </p:sp>
      <p:pic>
        <p:nvPicPr>
          <p:cNvPr id="93" name="Graphic 92">
            <a:extLst>
              <a:ext uri="{FF2B5EF4-FFF2-40B4-BE49-F238E27FC236}">
                <a16:creationId xmlns:a16="http://schemas.microsoft.com/office/drawing/2014/main" id="{CA90F08A-E5E6-0BFE-9456-7E9ECC67D9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220" y="4688296"/>
            <a:ext cx="911860" cy="429983"/>
          </a:xfrm>
          <a:prstGeom prst="rect">
            <a:avLst/>
          </a:prstGeom>
        </p:spPr>
      </p:pic>
      <p:sp>
        <p:nvSpPr>
          <p:cNvPr id="94" name="Rectangle 93">
            <a:extLst>
              <a:ext uri="{FF2B5EF4-FFF2-40B4-BE49-F238E27FC236}">
                <a16:creationId xmlns:a16="http://schemas.microsoft.com/office/drawing/2014/main" id="{D5D78DA1-8226-2CA2-63C2-2230BE6136CD}"/>
              </a:ext>
            </a:extLst>
          </p:cNvPr>
          <p:cNvSpPr/>
          <p:nvPr/>
        </p:nvSpPr>
        <p:spPr>
          <a:xfrm>
            <a:off x="-1" y="-64110"/>
            <a:ext cx="254285" cy="5230694"/>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8" name="Text 23">
            <a:extLst>
              <a:ext uri="{FF2B5EF4-FFF2-40B4-BE49-F238E27FC236}">
                <a16:creationId xmlns:a16="http://schemas.microsoft.com/office/drawing/2014/main" id="{96E50667-D1CE-7054-57D4-96A64A372DA6}"/>
              </a:ext>
            </a:extLst>
          </p:cNvPr>
          <p:cNvSpPr/>
          <p:nvPr/>
        </p:nvSpPr>
        <p:spPr>
          <a:xfrm>
            <a:off x="1028506" y="4046107"/>
            <a:ext cx="7086988" cy="269789"/>
          </a:xfrm>
          <a:prstGeom prst="rect">
            <a:avLst/>
          </a:prstGeom>
          <a:noFill/>
          <a:ln/>
        </p:spPr>
        <p:txBody>
          <a:bodyPr wrap="square" rtlCol="0" anchor="ctr"/>
          <a:lstStyle/>
          <a:p>
            <a:pPr algn="ctr"/>
            <a:r>
              <a:rPr lang="en-US" sz="1400" b="1" dirty="0">
                <a:solidFill>
                  <a:schemeClr val="bg1"/>
                </a:solidFill>
                <a:latin typeface="Raleway" pitchFamily="2" charset="77"/>
              </a:rPr>
              <a:t>Continuous autonomous watch over the nation’s most sensitive lines.</a:t>
            </a:r>
          </a:p>
        </p:txBody>
      </p:sp>
      <p:sp>
        <p:nvSpPr>
          <p:cNvPr id="10" name="TextBox 9">
            <a:extLst>
              <a:ext uri="{FF2B5EF4-FFF2-40B4-BE49-F238E27FC236}">
                <a16:creationId xmlns:a16="http://schemas.microsoft.com/office/drawing/2014/main" id="{21B1C4C6-3F7E-D62C-2008-A510F2FFE042}"/>
              </a:ext>
            </a:extLst>
          </p:cNvPr>
          <p:cNvSpPr txBox="1"/>
          <p:nvPr/>
        </p:nvSpPr>
        <p:spPr>
          <a:xfrm>
            <a:off x="939103" y="1701122"/>
            <a:ext cx="2187533" cy="523220"/>
          </a:xfrm>
          <a:prstGeom prst="rect">
            <a:avLst/>
          </a:prstGeom>
          <a:noFill/>
        </p:spPr>
        <p:txBody>
          <a:bodyPr wrap="square">
            <a:spAutoFit/>
          </a:bodyPr>
          <a:lstStyle/>
          <a:p>
            <a:pPr fontAlgn="base"/>
            <a:r>
              <a:rPr lang="en-US" sz="1400" dirty="0">
                <a:solidFill>
                  <a:schemeClr val="bg1"/>
                </a:solidFill>
                <a:latin typeface="Raleway" pitchFamily="2" charset="77"/>
              </a:rPr>
              <a:t>Ideal for both rural and high traffic border areas</a:t>
            </a:r>
          </a:p>
        </p:txBody>
      </p:sp>
      <p:sp>
        <p:nvSpPr>
          <p:cNvPr id="12" name="TextBox 11">
            <a:extLst>
              <a:ext uri="{FF2B5EF4-FFF2-40B4-BE49-F238E27FC236}">
                <a16:creationId xmlns:a16="http://schemas.microsoft.com/office/drawing/2014/main" id="{CE61FC98-51A5-A499-513B-5ABD0034BCDD}"/>
              </a:ext>
            </a:extLst>
          </p:cNvPr>
          <p:cNvSpPr txBox="1"/>
          <p:nvPr/>
        </p:nvSpPr>
        <p:spPr>
          <a:xfrm>
            <a:off x="3699465"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Detect cross-border movement in remote or hard-to-monitor areas</a:t>
            </a:r>
          </a:p>
        </p:txBody>
      </p:sp>
      <p:sp>
        <p:nvSpPr>
          <p:cNvPr id="16" name="TextBox 15">
            <a:extLst>
              <a:ext uri="{FF2B5EF4-FFF2-40B4-BE49-F238E27FC236}">
                <a16:creationId xmlns:a16="http://schemas.microsoft.com/office/drawing/2014/main" id="{00E2F6DB-761F-DE7D-F354-6C43A19FD35A}"/>
              </a:ext>
            </a:extLst>
          </p:cNvPr>
          <p:cNvSpPr txBox="1"/>
          <p:nvPr/>
        </p:nvSpPr>
        <p:spPr>
          <a:xfrm>
            <a:off x="3698136" y="1701122"/>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Supports multi-agency and international border coordination</a:t>
            </a:r>
          </a:p>
        </p:txBody>
      </p:sp>
      <p:sp>
        <p:nvSpPr>
          <p:cNvPr id="18" name="TextBox 17">
            <a:extLst>
              <a:ext uri="{FF2B5EF4-FFF2-40B4-BE49-F238E27FC236}">
                <a16:creationId xmlns:a16="http://schemas.microsoft.com/office/drawing/2014/main" id="{E45C854C-51A8-B896-4260-4421F952BF47}"/>
              </a:ext>
            </a:extLst>
          </p:cNvPr>
          <p:cNvSpPr txBox="1"/>
          <p:nvPr/>
        </p:nvSpPr>
        <p:spPr>
          <a:xfrm>
            <a:off x="6475257" y="1701122"/>
            <a:ext cx="2139481" cy="738664"/>
          </a:xfrm>
          <a:prstGeom prst="rect">
            <a:avLst/>
          </a:prstGeom>
          <a:noFill/>
        </p:spPr>
        <p:txBody>
          <a:bodyPr wrap="square">
            <a:spAutoFit/>
          </a:bodyPr>
          <a:lstStyle/>
          <a:p>
            <a:pPr fontAlgn="base"/>
            <a:r>
              <a:rPr lang="en-US" sz="1400" dirty="0">
                <a:solidFill>
                  <a:schemeClr val="bg1"/>
                </a:solidFill>
                <a:latin typeface="Raleway" pitchFamily="2" charset="77"/>
              </a:rPr>
              <a:t>Track subjects over large distances using camera fusion</a:t>
            </a:r>
          </a:p>
        </p:txBody>
      </p:sp>
      <p:sp>
        <p:nvSpPr>
          <p:cNvPr id="20" name="TextBox 19">
            <a:extLst>
              <a:ext uri="{FF2B5EF4-FFF2-40B4-BE49-F238E27FC236}">
                <a16:creationId xmlns:a16="http://schemas.microsoft.com/office/drawing/2014/main" id="{45F6CC9B-B267-5144-57C5-2CF010164285}"/>
              </a:ext>
            </a:extLst>
          </p:cNvPr>
          <p:cNvSpPr txBox="1"/>
          <p:nvPr/>
        </p:nvSpPr>
        <p:spPr>
          <a:xfrm>
            <a:off x="921016"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Prioritize threats and filter out environmental noise</a:t>
            </a:r>
          </a:p>
        </p:txBody>
      </p:sp>
      <p:cxnSp>
        <p:nvCxnSpPr>
          <p:cNvPr id="21" name="Straight Connector 20">
            <a:extLst>
              <a:ext uri="{FF2B5EF4-FFF2-40B4-BE49-F238E27FC236}">
                <a16:creationId xmlns:a16="http://schemas.microsoft.com/office/drawing/2014/main" id="{D48DF5C9-B1DD-9682-A6CE-8A727A931BA9}"/>
              </a:ext>
            </a:extLst>
          </p:cNvPr>
          <p:cNvCxnSpPr>
            <a:cxnSpLocks/>
          </p:cNvCxnSpPr>
          <p:nvPr/>
        </p:nvCxnSpPr>
        <p:spPr>
          <a:xfrm>
            <a:off x="800927" y="3894030"/>
            <a:ext cx="7542147"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5C2CE8A-6A9D-65A6-406C-DAFE8F12B1C8}"/>
              </a:ext>
            </a:extLst>
          </p:cNvPr>
          <p:cNvCxnSpPr>
            <a:cxnSpLocks/>
          </p:cNvCxnSpPr>
          <p:nvPr/>
        </p:nvCxnSpPr>
        <p:spPr>
          <a:xfrm>
            <a:off x="2892056" y="1278421"/>
            <a:ext cx="335988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pic>
        <p:nvPicPr>
          <p:cNvPr id="5" name="Picture 4" descr="A group of people climbing a wall&#10;&#10;AI-generated content may be incorrect.">
            <a:extLst>
              <a:ext uri="{FF2B5EF4-FFF2-40B4-BE49-F238E27FC236}">
                <a16:creationId xmlns:a16="http://schemas.microsoft.com/office/drawing/2014/main" id="{89FDE421-702B-5521-F586-7A3D4B35A600}"/>
              </a:ext>
            </a:extLst>
          </p:cNvPr>
          <p:cNvPicPr>
            <a:picLocks noChangeAspect="1"/>
          </p:cNvPicPr>
          <p:nvPr/>
        </p:nvPicPr>
        <p:blipFill>
          <a:blip r:embed="rId5"/>
          <a:srcRect l="13992" t="13903" r="18708"/>
          <a:stretch>
            <a:fillRect/>
          </a:stretch>
        </p:blipFill>
        <p:spPr>
          <a:xfrm>
            <a:off x="6581553" y="2451378"/>
            <a:ext cx="1726950" cy="1471553"/>
          </a:xfrm>
          <a:prstGeom prst="rect">
            <a:avLst/>
          </a:prstGeom>
        </p:spPr>
      </p:pic>
    </p:spTree>
    <p:extLst>
      <p:ext uri="{BB962C8B-B14F-4D97-AF65-F5344CB8AC3E}">
        <p14:creationId xmlns:p14="http://schemas.microsoft.com/office/powerpoint/2010/main" val="1098719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a:extLst>
            <a:ext uri="{FF2B5EF4-FFF2-40B4-BE49-F238E27FC236}">
              <a16:creationId xmlns:a16="http://schemas.microsoft.com/office/drawing/2014/main" id="{5D0DA735-F496-E563-7BFF-E1C9EB21420E}"/>
            </a:ext>
          </a:extLst>
        </p:cNvPr>
        <p:cNvGrpSpPr/>
        <p:nvPr/>
      </p:nvGrpSpPr>
      <p:grpSpPr>
        <a:xfrm>
          <a:off x="0" y="0"/>
          <a:ext cx="0" cy="0"/>
          <a:chOff x="0" y="0"/>
          <a:chExt cx="0" cy="0"/>
        </a:xfrm>
      </p:grpSpPr>
      <p:sp>
        <p:nvSpPr>
          <p:cNvPr id="64" name="Rectangle 63">
            <a:extLst>
              <a:ext uri="{FF2B5EF4-FFF2-40B4-BE49-F238E27FC236}">
                <a16:creationId xmlns:a16="http://schemas.microsoft.com/office/drawing/2014/main" id="{AC37F13D-B837-6DB9-82BA-B34D8F7BCC03}"/>
              </a:ext>
            </a:extLst>
          </p:cNvPr>
          <p:cNvSpPr/>
          <p:nvPr/>
        </p:nvSpPr>
        <p:spPr>
          <a:xfrm>
            <a:off x="42238" y="-30913"/>
            <a:ext cx="9144000" cy="518452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50" name="Text 29">
            <a:extLst>
              <a:ext uri="{FF2B5EF4-FFF2-40B4-BE49-F238E27FC236}">
                <a16:creationId xmlns:a16="http://schemas.microsoft.com/office/drawing/2014/main" id="{70A6CBB2-DE8A-5EF1-D9F4-A5653BAAF0F1}"/>
              </a:ext>
            </a:extLst>
          </p:cNvPr>
          <p:cNvSpPr/>
          <p:nvPr/>
        </p:nvSpPr>
        <p:spPr>
          <a:xfrm>
            <a:off x="613738" y="266700"/>
            <a:ext cx="8001000" cy="342900"/>
          </a:xfrm>
          <a:prstGeom prst="rect">
            <a:avLst/>
          </a:prstGeom>
          <a:noFill/>
          <a:ln/>
        </p:spPr>
        <p:txBody>
          <a:bodyPr wrap="square" rtlCol="0" anchor="ctr"/>
          <a:lstStyle/>
          <a:p>
            <a:pPr algn="ctr">
              <a:spcBef>
                <a:spcPts val="2400"/>
              </a:spcBef>
              <a:spcAft>
                <a:spcPts val="600"/>
              </a:spcAft>
            </a:pPr>
            <a:r>
              <a:rPr lang="en-US" sz="2000" b="1" dirty="0">
                <a:solidFill>
                  <a:schemeClr val="bg1"/>
                </a:solidFill>
                <a:latin typeface="Raleway" pitchFamily="2" charset="77"/>
              </a:rPr>
              <a:t>Police &amp; Emergency Services</a:t>
            </a:r>
          </a:p>
        </p:txBody>
      </p:sp>
      <p:sp>
        <p:nvSpPr>
          <p:cNvPr id="14" name="Shape 11">
            <a:extLst>
              <a:ext uri="{FF2B5EF4-FFF2-40B4-BE49-F238E27FC236}">
                <a16:creationId xmlns:a16="http://schemas.microsoft.com/office/drawing/2014/main" id="{82A4A85C-E248-9C00-A40A-F5F3B9D50515}"/>
              </a:ext>
            </a:extLst>
          </p:cNvPr>
          <p:cNvSpPr/>
          <p:nvPr/>
        </p:nvSpPr>
        <p:spPr>
          <a:xfrm>
            <a:off x="5387199" y="-1407612"/>
            <a:ext cx="1831410" cy="1407612"/>
          </a:xfrm>
          <a:prstGeom prst="rect">
            <a:avLst/>
          </a:prstGeom>
          <a:noFill/>
          <a:ln/>
        </p:spPr>
        <p:txBody>
          <a:bodyPr/>
          <a:lstStyle/>
          <a:p>
            <a:endParaRPr lang="en-IL"/>
          </a:p>
        </p:txBody>
      </p:sp>
      <p:sp>
        <p:nvSpPr>
          <p:cNvPr id="15" name="Shape 12">
            <a:extLst>
              <a:ext uri="{FF2B5EF4-FFF2-40B4-BE49-F238E27FC236}">
                <a16:creationId xmlns:a16="http://schemas.microsoft.com/office/drawing/2014/main" id="{7BB2A6F5-7A5B-5067-8CCC-E6496B7ACE97}"/>
              </a:ext>
            </a:extLst>
          </p:cNvPr>
          <p:cNvSpPr/>
          <p:nvPr/>
        </p:nvSpPr>
        <p:spPr>
          <a:xfrm>
            <a:off x="7354828" y="-1407612"/>
            <a:ext cx="1831410" cy="1407612"/>
          </a:xfrm>
          <a:prstGeom prst="rect">
            <a:avLst/>
          </a:prstGeom>
          <a:noFill/>
          <a:ln/>
        </p:spPr>
        <p:txBody>
          <a:bodyPr/>
          <a:lstStyle/>
          <a:p>
            <a:endParaRPr lang="en-IL"/>
          </a:p>
        </p:txBody>
      </p:sp>
      <p:sp>
        <p:nvSpPr>
          <p:cNvPr id="67" name="Text 23">
            <a:extLst>
              <a:ext uri="{FF2B5EF4-FFF2-40B4-BE49-F238E27FC236}">
                <a16:creationId xmlns:a16="http://schemas.microsoft.com/office/drawing/2014/main" id="{75BB303D-EFF6-95E0-D4A9-72D29B647095}"/>
              </a:ext>
            </a:extLst>
          </p:cNvPr>
          <p:cNvSpPr/>
          <p:nvPr/>
        </p:nvSpPr>
        <p:spPr>
          <a:xfrm>
            <a:off x="2668743" y="694211"/>
            <a:ext cx="3806513" cy="349944"/>
          </a:xfrm>
          <a:prstGeom prst="rect">
            <a:avLst/>
          </a:prstGeom>
          <a:noFill/>
          <a:ln/>
        </p:spPr>
        <p:txBody>
          <a:bodyPr wrap="square" rtlCol="0" anchor="ctr"/>
          <a:lstStyle/>
          <a:p>
            <a:pPr algn="ctr"/>
            <a:r>
              <a:rPr lang="en-US" sz="1400" dirty="0" err="1">
                <a:solidFill>
                  <a:schemeClr val="bg1"/>
                </a:solidFill>
                <a:latin typeface="Raleway" pitchFamily="2" charset="77"/>
              </a:rPr>
              <a:t>Zorronet</a:t>
            </a:r>
            <a:r>
              <a:rPr lang="en-US" sz="1400" dirty="0">
                <a:solidFill>
                  <a:schemeClr val="bg1"/>
                </a:solidFill>
                <a:latin typeface="Raleway" pitchFamily="2" charset="77"/>
              </a:rPr>
              <a:t> enhances first responders with real-time intelligence from the field:</a:t>
            </a:r>
          </a:p>
        </p:txBody>
      </p:sp>
      <p:sp>
        <p:nvSpPr>
          <p:cNvPr id="69" name="Text 23">
            <a:extLst>
              <a:ext uri="{FF2B5EF4-FFF2-40B4-BE49-F238E27FC236}">
                <a16:creationId xmlns:a16="http://schemas.microsoft.com/office/drawing/2014/main" id="{C0444437-6563-58DC-F493-BE7CBCFA6BB9}"/>
              </a:ext>
            </a:extLst>
          </p:cNvPr>
          <p:cNvSpPr/>
          <p:nvPr/>
        </p:nvSpPr>
        <p:spPr>
          <a:xfrm>
            <a:off x="1318313" y="2832028"/>
            <a:ext cx="6198906" cy="1432747"/>
          </a:xfrm>
          <a:prstGeom prst="rect">
            <a:avLst/>
          </a:prstGeom>
          <a:noFill/>
          <a:ln/>
        </p:spPr>
        <p:txBody>
          <a:bodyPr wrap="square" rtlCol="0" anchor="ctr"/>
          <a:lstStyle/>
          <a:p>
            <a:pPr fontAlgn="base"/>
            <a:endParaRPr lang="en-US" sz="1400" dirty="0">
              <a:solidFill>
                <a:schemeClr val="bg1"/>
              </a:solidFill>
            </a:endParaRPr>
          </a:p>
        </p:txBody>
      </p:sp>
      <p:sp>
        <p:nvSpPr>
          <p:cNvPr id="92" name="Text 28">
            <a:extLst>
              <a:ext uri="{FF2B5EF4-FFF2-40B4-BE49-F238E27FC236}">
                <a16:creationId xmlns:a16="http://schemas.microsoft.com/office/drawing/2014/main" id="{34641B5D-61D1-97D9-2431-D18D31C65F1F}"/>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13</a:t>
            </a:r>
            <a:endParaRPr lang="en-US" sz="1350" dirty="0">
              <a:solidFill>
                <a:schemeClr val="bg1"/>
              </a:solidFill>
            </a:endParaRPr>
          </a:p>
        </p:txBody>
      </p:sp>
      <p:pic>
        <p:nvPicPr>
          <p:cNvPr id="93" name="Graphic 92">
            <a:extLst>
              <a:ext uri="{FF2B5EF4-FFF2-40B4-BE49-F238E27FC236}">
                <a16:creationId xmlns:a16="http://schemas.microsoft.com/office/drawing/2014/main" id="{114530B3-E31B-8ABB-9642-5C40634386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220" y="4688296"/>
            <a:ext cx="911860" cy="429983"/>
          </a:xfrm>
          <a:prstGeom prst="rect">
            <a:avLst/>
          </a:prstGeom>
        </p:spPr>
      </p:pic>
      <p:sp>
        <p:nvSpPr>
          <p:cNvPr id="94" name="Rectangle 93">
            <a:extLst>
              <a:ext uri="{FF2B5EF4-FFF2-40B4-BE49-F238E27FC236}">
                <a16:creationId xmlns:a16="http://schemas.microsoft.com/office/drawing/2014/main" id="{FCFE89A2-B36A-93B3-2E68-EB5908AAB6C3}"/>
              </a:ext>
            </a:extLst>
          </p:cNvPr>
          <p:cNvSpPr/>
          <p:nvPr/>
        </p:nvSpPr>
        <p:spPr>
          <a:xfrm>
            <a:off x="-1" y="-64110"/>
            <a:ext cx="254285" cy="5230694"/>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8" name="Text 23">
            <a:extLst>
              <a:ext uri="{FF2B5EF4-FFF2-40B4-BE49-F238E27FC236}">
                <a16:creationId xmlns:a16="http://schemas.microsoft.com/office/drawing/2014/main" id="{383468DD-307E-5E43-5E1D-B7AFA57F3DDA}"/>
              </a:ext>
            </a:extLst>
          </p:cNvPr>
          <p:cNvSpPr/>
          <p:nvPr/>
        </p:nvSpPr>
        <p:spPr>
          <a:xfrm>
            <a:off x="1028506" y="4046107"/>
            <a:ext cx="4087342" cy="269789"/>
          </a:xfrm>
          <a:prstGeom prst="rect">
            <a:avLst/>
          </a:prstGeom>
          <a:noFill/>
          <a:ln/>
        </p:spPr>
        <p:txBody>
          <a:bodyPr wrap="square" rtlCol="0" anchor="ctr"/>
          <a:lstStyle/>
          <a:p>
            <a:r>
              <a:rPr lang="en-US" sz="1400" b="1" dirty="0">
                <a:solidFill>
                  <a:schemeClr val="bg1"/>
                </a:solidFill>
                <a:latin typeface="Raleway" pitchFamily="2" charset="77"/>
              </a:rPr>
              <a:t>Police and emergency teams gain instant clarity when every second matters.</a:t>
            </a:r>
            <a:endParaRPr lang="en-US" sz="1400" dirty="0">
              <a:solidFill>
                <a:schemeClr val="bg1"/>
              </a:solidFill>
              <a:latin typeface="Raleway" pitchFamily="2" charset="77"/>
            </a:endParaRPr>
          </a:p>
        </p:txBody>
      </p:sp>
      <p:sp>
        <p:nvSpPr>
          <p:cNvPr id="10" name="TextBox 9">
            <a:extLst>
              <a:ext uri="{FF2B5EF4-FFF2-40B4-BE49-F238E27FC236}">
                <a16:creationId xmlns:a16="http://schemas.microsoft.com/office/drawing/2014/main" id="{A231C73B-DCB1-4CD0-29D4-04C57DE413C6}"/>
              </a:ext>
            </a:extLst>
          </p:cNvPr>
          <p:cNvSpPr txBox="1"/>
          <p:nvPr/>
        </p:nvSpPr>
        <p:spPr>
          <a:xfrm>
            <a:off x="939103" y="1701122"/>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Live detection of incidents before calls arrive at dispatch</a:t>
            </a:r>
          </a:p>
        </p:txBody>
      </p:sp>
      <p:sp>
        <p:nvSpPr>
          <p:cNvPr id="12" name="TextBox 11">
            <a:extLst>
              <a:ext uri="{FF2B5EF4-FFF2-40B4-BE49-F238E27FC236}">
                <a16:creationId xmlns:a16="http://schemas.microsoft.com/office/drawing/2014/main" id="{26F17173-69F6-9A8B-7471-4E11ABE48EBF}"/>
              </a:ext>
            </a:extLst>
          </p:cNvPr>
          <p:cNvSpPr txBox="1"/>
          <p:nvPr/>
        </p:nvSpPr>
        <p:spPr>
          <a:xfrm>
            <a:off x="3699465"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Supports evidence collection with auto-generated video clips</a:t>
            </a:r>
          </a:p>
        </p:txBody>
      </p:sp>
      <p:sp>
        <p:nvSpPr>
          <p:cNvPr id="16" name="TextBox 15">
            <a:extLst>
              <a:ext uri="{FF2B5EF4-FFF2-40B4-BE49-F238E27FC236}">
                <a16:creationId xmlns:a16="http://schemas.microsoft.com/office/drawing/2014/main" id="{68609553-ED1D-4586-544D-26F1653CADF0}"/>
              </a:ext>
            </a:extLst>
          </p:cNvPr>
          <p:cNvSpPr txBox="1"/>
          <p:nvPr/>
        </p:nvSpPr>
        <p:spPr>
          <a:xfrm>
            <a:off x="3698136" y="1701122"/>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Automatic PTZ tracking of suspects and vehicles</a:t>
            </a:r>
          </a:p>
        </p:txBody>
      </p:sp>
      <p:sp>
        <p:nvSpPr>
          <p:cNvPr id="18" name="TextBox 17">
            <a:extLst>
              <a:ext uri="{FF2B5EF4-FFF2-40B4-BE49-F238E27FC236}">
                <a16:creationId xmlns:a16="http://schemas.microsoft.com/office/drawing/2014/main" id="{8DE1FCFC-282B-7011-573B-D426577E8341}"/>
              </a:ext>
            </a:extLst>
          </p:cNvPr>
          <p:cNvSpPr txBox="1"/>
          <p:nvPr/>
        </p:nvSpPr>
        <p:spPr>
          <a:xfrm>
            <a:off x="6475257" y="1701122"/>
            <a:ext cx="2139481" cy="954107"/>
          </a:xfrm>
          <a:prstGeom prst="rect">
            <a:avLst/>
          </a:prstGeom>
          <a:noFill/>
        </p:spPr>
        <p:txBody>
          <a:bodyPr wrap="square">
            <a:spAutoFit/>
          </a:bodyPr>
          <a:lstStyle/>
          <a:p>
            <a:pPr fontAlgn="base"/>
            <a:r>
              <a:rPr lang="en-US" sz="1400" dirty="0">
                <a:solidFill>
                  <a:schemeClr val="bg1"/>
                </a:solidFill>
                <a:latin typeface="Raleway" pitchFamily="2" charset="77"/>
              </a:rPr>
              <a:t>Real-time video and mapped event data delivered straight to mobile units</a:t>
            </a:r>
          </a:p>
        </p:txBody>
      </p:sp>
      <p:sp>
        <p:nvSpPr>
          <p:cNvPr id="20" name="TextBox 19">
            <a:extLst>
              <a:ext uri="{FF2B5EF4-FFF2-40B4-BE49-F238E27FC236}">
                <a16:creationId xmlns:a16="http://schemas.microsoft.com/office/drawing/2014/main" id="{98F22839-BF82-A25D-6EC8-D2EE5AE96992}"/>
              </a:ext>
            </a:extLst>
          </p:cNvPr>
          <p:cNvSpPr txBox="1"/>
          <p:nvPr/>
        </p:nvSpPr>
        <p:spPr>
          <a:xfrm>
            <a:off x="921016"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Reduced operator overload enables faster emergency prioritization</a:t>
            </a:r>
          </a:p>
        </p:txBody>
      </p:sp>
      <p:cxnSp>
        <p:nvCxnSpPr>
          <p:cNvPr id="21" name="Straight Connector 20">
            <a:extLst>
              <a:ext uri="{FF2B5EF4-FFF2-40B4-BE49-F238E27FC236}">
                <a16:creationId xmlns:a16="http://schemas.microsoft.com/office/drawing/2014/main" id="{C454C238-A42F-6890-D4F4-34F19F2EFBD6}"/>
              </a:ext>
            </a:extLst>
          </p:cNvPr>
          <p:cNvCxnSpPr>
            <a:cxnSpLocks/>
          </p:cNvCxnSpPr>
          <p:nvPr/>
        </p:nvCxnSpPr>
        <p:spPr>
          <a:xfrm>
            <a:off x="800927" y="3894030"/>
            <a:ext cx="7542147"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9E95F7E-30A2-9B3A-93B1-5ED6EDDDA649}"/>
              </a:ext>
            </a:extLst>
          </p:cNvPr>
          <p:cNvCxnSpPr>
            <a:cxnSpLocks/>
          </p:cNvCxnSpPr>
          <p:nvPr/>
        </p:nvCxnSpPr>
        <p:spPr>
          <a:xfrm>
            <a:off x="2892056" y="1278421"/>
            <a:ext cx="335988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pic>
        <p:nvPicPr>
          <p:cNvPr id="3" name="Picture 2" descr="A group of people running on a road&#10;&#10;AI-generated content may be incorrect.">
            <a:extLst>
              <a:ext uri="{FF2B5EF4-FFF2-40B4-BE49-F238E27FC236}">
                <a16:creationId xmlns:a16="http://schemas.microsoft.com/office/drawing/2014/main" id="{831D0488-4513-2AC2-DF15-AAA8F0C58FE4}"/>
              </a:ext>
            </a:extLst>
          </p:cNvPr>
          <p:cNvPicPr>
            <a:picLocks noChangeAspect="1"/>
          </p:cNvPicPr>
          <p:nvPr/>
        </p:nvPicPr>
        <p:blipFill>
          <a:blip r:embed="rId5"/>
          <a:srcRect b="56792"/>
          <a:stretch>
            <a:fillRect/>
          </a:stretch>
        </p:blipFill>
        <p:spPr>
          <a:xfrm>
            <a:off x="5073141" y="3957921"/>
            <a:ext cx="3269933" cy="1059666"/>
          </a:xfrm>
          <a:prstGeom prst="rect">
            <a:avLst/>
          </a:prstGeom>
        </p:spPr>
      </p:pic>
    </p:spTree>
    <p:extLst>
      <p:ext uri="{BB962C8B-B14F-4D97-AF65-F5344CB8AC3E}">
        <p14:creationId xmlns:p14="http://schemas.microsoft.com/office/powerpoint/2010/main" val="1651794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a:extLst>
            <a:ext uri="{FF2B5EF4-FFF2-40B4-BE49-F238E27FC236}">
              <a16:creationId xmlns:a16="http://schemas.microsoft.com/office/drawing/2014/main" id="{F624BA19-DDFF-8C72-C8EA-80417997BE8A}"/>
            </a:ext>
          </a:extLst>
        </p:cNvPr>
        <p:cNvGrpSpPr/>
        <p:nvPr/>
      </p:nvGrpSpPr>
      <p:grpSpPr>
        <a:xfrm>
          <a:off x="0" y="0"/>
          <a:ext cx="0" cy="0"/>
          <a:chOff x="0" y="0"/>
          <a:chExt cx="0" cy="0"/>
        </a:xfrm>
      </p:grpSpPr>
      <p:sp>
        <p:nvSpPr>
          <p:cNvPr id="64" name="Rectangle 63">
            <a:extLst>
              <a:ext uri="{FF2B5EF4-FFF2-40B4-BE49-F238E27FC236}">
                <a16:creationId xmlns:a16="http://schemas.microsoft.com/office/drawing/2014/main" id="{0039255B-D75B-BF66-4A28-D2B0D8F8BB98}"/>
              </a:ext>
            </a:extLst>
          </p:cNvPr>
          <p:cNvSpPr/>
          <p:nvPr/>
        </p:nvSpPr>
        <p:spPr>
          <a:xfrm>
            <a:off x="42238" y="-30913"/>
            <a:ext cx="9144000" cy="518452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50" name="Text 29">
            <a:extLst>
              <a:ext uri="{FF2B5EF4-FFF2-40B4-BE49-F238E27FC236}">
                <a16:creationId xmlns:a16="http://schemas.microsoft.com/office/drawing/2014/main" id="{D39982C9-389D-875B-02A7-791F0F1D6D6C}"/>
              </a:ext>
            </a:extLst>
          </p:cNvPr>
          <p:cNvSpPr/>
          <p:nvPr/>
        </p:nvSpPr>
        <p:spPr>
          <a:xfrm>
            <a:off x="571500" y="266700"/>
            <a:ext cx="8001000" cy="342900"/>
          </a:xfrm>
          <a:prstGeom prst="rect">
            <a:avLst/>
          </a:prstGeom>
          <a:noFill/>
          <a:ln/>
        </p:spPr>
        <p:txBody>
          <a:bodyPr wrap="square" rtlCol="0" anchor="ctr"/>
          <a:lstStyle/>
          <a:p>
            <a:pPr algn="ctr">
              <a:spcBef>
                <a:spcPts val="2400"/>
              </a:spcBef>
              <a:spcAft>
                <a:spcPts val="600"/>
              </a:spcAft>
            </a:pPr>
            <a:r>
              <a:rPr lang="en-US" sz="2000" b="1" dirty="0">
                <a:solidFill>
                  <a:schemeClr val="bg1"/>
                </a:solidFill>
                <a:latin typeface="Raleway" pitchFamily="2" charset="77"/>
              </a:rPr>
              <a:t>Critical Infrastructure Protection</a:t>
            </a:r>
          </a:p>
        </p:txBody>
      </p:sp>
      <p:sp>
        <p:nvSpPr>
          <p:cNvPr id="14" name="Shape 11">
            <a:extLst>
              <a:ext uri="{FF2B5EF4-FFF2-40B4-BE49-F238E27FC236}">
                <a16:creationId xmlns:a16="http://schemas.microsoft.com/office/drawing/2014/main" id="{B268EDB1-79B8-B506-F39D-6FB3998C1031}"/>
              </a:ext>
            </a:extLst>
          </p:cNvPr>
          <p:cNvSpPr/>
          <p:nvPr/>
        </p:nvSpPr>
        <p:spPr>
          <a:xfrm>
            <a:off x="5387199" y="-1407612"/>
            <a:ext cx="1831410" cy="1407612"/>
          </a:xfrm>
          <a:prstGeom prst="rect">
            <a:avLst/>
          </a:prstGeom>
          <a:noFill/>
          <a:ln/>
        </p:spPr>
        <p:txBody>
          <a:bodyPr/>
          <a:lstStyle/>
          <a:p>
            <a:endParaRPr lang="en-IL"/>
          </a:p>
        </p:txBody>
      </p:sp>
      <p:sp>
        <p:nvSpPr>
          <p:cNvPr id="15" name="Shape 12">
            <a:extLst>
              <a:ext uri="{FF2B5EF4-FFF2-40B4-BE49-F238E27FC236}">
                <a16:creationId xmlns:a16="http://schemas.microsoft.com/office/drawing/2014/main" id="{6CBE65B6-30A2-CF0F-7E27-AD38287C9EEF}"/>
              </a:ext>
            </a:extLst>
          </p:cNvPr>
          <p:cNvSpPr/>
          <p:nvPr/>
        </p:nvSpPr>
        <p:spPr>
          <a:xfrm>
            <a:off x="7354828" y="-1407612"/>
            <a:ext cx="1831410" cy="1407612"/>
          </a:xfrm>
          <a:prstGeom prst="rect">
            <a:avLst/>
          </a:prstGeom>
          <a:noFill/>
          <a:ln/>
        </p:spPr>
        <p:txBody>
          <a:bodyPr/>
          <a:lstStyle/>
          <a:p>
            <a:endParaRPr lang="en-IL"/>
          </a:p>
        </p:txBody>
      </p:sp>
      <p:sp>
        <p:nvSpPr>
          <p:cNvPr id="67" name="Text 23">
            <a:extLst>
              <a:ext uri="{FF2B5EF4-FFF2-40B4-BE49-F238E27FC236}">
                <a16:creationId xmlns:a16="http://schemas.microsoft.com/office/drawing/2014/main" id="{8443BB23-5870-D90A-FB9F-11F81DD6F8D3}"/>
              </a:ext>
            </a:extLst>
          </p:cNvPr>
          <p:cNvSpPr/>
          <p:nvPr/>
        </p:nvSpPr>
        <p:spPr>
          <a:xfrm>
            <a:off x="3152539" y="694211"/>
            <a:ext cx="2838922" cy="349944"/>
          </a:xfrm>
          <a:prstGeom prst="rect">
            <a:avLst/>
          </a:prstGeom>
          <a:noFill/>
          <a:ln/>
        </p:spPr>
        <p:txBody>
          <a:bodyPr wrap="square" rtlCol="0" anchor="ctr"/>
          <a:lstStyle/>
          <a:p>
            <a:pPr algn="ctr"/>
            <a:r>
              <a:rPr lang="en-US" sz="1400" dirty="0" err="1">
                <a:solidFill>
                  <a:schemeClr val="bg1"/>
                </a:solidFill>
                <a:latin typeface="Raleway" pitchFamily="2" charset="77"/>
              </a:rPr>
              <a:t>Zorronet</a:t>
            </a:r>
            <a:r>
              <a:rPr lang="en-US" sz="1400" dirty="0">
                <a:solidFill>
                  <a:schemeClr val="bg1"/>
                </a:solidFill>
                <a:latin typeface="Raleway" pitchFamily="2" charset="77"/>
              </a:rPr>
              <a:t> protects the assets society depends on:</a:t>
            </a:r>
          </a:p>
        </p:txBody>
      </p:sp>
      <p:sp>
        <p:nvSpPr>
          <p:cNvPr id="69" name="Text 23">
            <a:extLst>
              <a:ext uri="{FF2B5EF4-FFF2-40B4-BE49-F238E27FC236}">
                <a16:creationId xmlns:a16="http://schemas.microsoft.com/office/drawing/2014/main" id="{CE4C4E5B-D468-0742-6571-FAAE22C4C433}"/>
              </a:ext>
            </a:extLst>
          </p:cNvPr>
          <p:cNvSpPr/>
          <p:nvPr/>
        </p:nvSpPr>
        <p:spPr>
          <a:xfrm>
            <a:off x="1318313" y="2832028"/>
            <a:ext cx="6198906" cy="1432747"/>
          </a:xfrm>
          <a:prstGeom prst="rect">
            <a:avLst/>
          </a:prstGeom>
          <a:noFill/>
          <a:ln/>
        </p:spPr>
        <p:txBody>
          <a:bodyPr wrap="square" rtlCol="0" anchor="ctr"/>
          <a:lstStyle/>
          <a:p>
            <a:pPr fontAlgn="base"/>
            <a:endParaRPr lang="en-US" sz="1400" dirty="0">
              <a:solidFill>
                <a:schemeClr val="bg1"/>
              </a:solidFill>
            </a:endParaRPr>
          </a:p>
        </p:txBody>
      </p:sp>
      <p:sp>
        <p:nvSpPr>
          <p:cNvPr id="92" name="Text 28">
            <a:extLst>
              <a:ext uri="{FF2B5EF4-FFF2-40B4-BE49-F238E27FC236}">
                <a16:creationId xmlns:a16="http://schemas.microsoft.com/office/drawing/2014/main" id="{7C877BA6-BF67-79E6-B286-3BCC7DB457C6}"/>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13</a:t>
            </a:r>
            <a:endParaRPr lang="en-US" sz="1350" dirty="0">
              <a:solidFill>
                <a:schemeClr val="bg1"/>
              </a:solidFill>
            </a:endParaRPr>
          </a:p>
        </p:txBody>
      </p:sp>
      <p:pic>
        <p:nvPicPr>
          <p:cNvPr id="93" name="Graphic 92">
            <a:extLst>
              <a:ext uri="{FF2B5EF4-FFF2-40B4-BE49-F238E27FC236}">
                <a16:creationId xmlns:a16="http://schemas.microsoft.com/office/drawing/2014/main" id="{4E65C959-92B8-8D40-DAC0-FC25101A3D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220" y="4688296"/>
            <a:ext cx="911860" cy="429983"/>
          </a:xfrm>
          <a:prstGeom prst="rect">
            <a:avLst/>
          </a:prstGeom>
        </p:spPr>
      </p:pic>
      <p:sp>
        <p:nvSpPr>
          <p:cNvPr id="94" name="Rectangle 93">
            <a:extLst>
              <a:ext uri="{FF2B5EF4-FFF2-40B4-BE49-F238E27FC236}">
                <a16:creationId xmlns:a16="http://schemas.microsoft.com/office/drawing/2014/main" id="{8AE3AEDB-39B8-B123-BEB2-6A44873B2343}"/>
              </a:ext>
            </a:extLst>
          </p:cNvPr>
          <p:cNvSpPr/>
          <p:nvPr/>
        </p:nvSpPr>
        <p:spPr>
          <a:xfrm>
            <a:off x="-1" y="-64110"/>
            <a:ext cx="254285" cy="5230694"/>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8" name="Text 23">
            <a:extLst>
              <a:ext uri="{FF2B5EF4-FFF2-40B4-BE49-F238E27FC236}">
                <a16:creationId xmlns:a16="http://schemas.microsoft.com/office/drawing/2014/main" id="{8E7DCC4A-7945-631E-C1D7-4BEBA474D81D}"/>
              </a:ext>
            </a:extLst>
          </p:cNvPr>
          <p:cNvSpPr/>
          <p:nvPr/>
        </p:nvSpPr>
        <p:spPr>
          <a:xfrm>
            <a:off x="1028506" y="4046107"/>
            <a:ext cx="7086988" cy="269789"/>
          </a:xfrm>
          <a:prstGeom prst="rect">
            <a:avLst/>
          </a:prstGeom>
          <a:noFill/>
          <a:ln/>
        </p:spPr>
        <p:txBody>
          <a:bodyPr wrap="square" rtlCol="0" anchor="ctr"/>
          <a:lstStyle/>
          <a:p>
            <a:pPr algn="ctr"/>
            <a:r>
              <a:rPr lang="en-US" sz="1400" b="1" dirty="0">
                <a:solidFill>
                  <a:schemeClr val="bg1"/>
                </a:solidFill>
                <a:latin typeface="Raleway" pitchFamily="2" charset="77"/>
              </a:rPr>
              <a:t>Infrastructure stays protected with defense-grade precision.</a:t>
            </a:r>
            <a:endParaRPr lang="en-US" sz="1400" dirty="0">
              <a:solidFill>
                <a:schemeClr val="bg1"/>
              </a:solidFill>
              <a:latin typeface="Raleway" pitchFamily="2" charset="77"/>
            </a:endParaRPr>
          </a:p>
        </p:txBody>
      </p:sp>
      <p:sp>
        <p:nvSpPr>
          <p:cNvPr id="10" name="TextBox 9">
            <a:extLst>
              <a:ext uri="{FF2B5EF4-FFF2-40B4-BE49-F238E27FC236}">
                <a16:creationId xmlns:a16="http://schemas.microsoft.com/office/drawing/2014/main" id="{EC369E06-8766-2859-5F39-2F49DFAF6BB4}"/>
              </a:ext>
            </a:extLst>
          </p:cNvPr>
          <p:cNvSpPr txBox="1"/>
          <p:nvPr/>
        </p:nvSpPr>
        <p:spPr>
          <a:xfrm>
            <a:off x="939103" y="1701122"/>
            <a:ext cx="2187533" cy="523220"/>
          </a:xfrm>
          <a:prstGeom prst="rect">
            <a:avLst/>
          </a:prstGeom>
          <a:noFill/>
        </p:spPr>
        <p:txBody>
          <a:bodyPr wrap="square">
            <a:spAutoFit/>
          </a:bodyPr>
          <a:lstStyle/>
          <a:p>
            <a:pPr fontAlgn="base"/>
            <a:r>
              <a:rPr lang="en-US" sz="1400" dirty="0">
                <a:solidFill>
                  <a:schemeClr val="bg1"/>
                </a:solidFill>
                <a:latin typeface="Raleway" pitchFamily="2" charset="77"/>
              </a:rPr>
              <a:t>Power plants, ports, airports, and more</a:t>
            </a:r>
          </a:p>
        </p:txBody>
      </p:sp>
      <p:sp>
        <p:nvSpPr>
          <p:cNvPr id="12" name="TextBox 11">
            <a:extLst>
              <a:ext uri="{FF2B5EF4-FFF2-40B4-BE49-F238E27FC236}">
                <a16:creationId xmlns:a16="http://schemas.microsoft.com/office/drawing/2014/main" id="{5A53B637-4FDF-50BE-6A6A-2711BB35DD0D}"/>
              </a:ext>
            </a:extLst>
          </p:cNvPr>
          <p:cNvSpPr txBox="1"/>
          <p:nvPr/>
        </p:nvSpPr>
        <p:spPr>
          <a:xfrm>
            <a:off x="3699465"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Full documentation for regulatory and compliance needs</a:t>
            </a:r>
          </a:p>
        </p:txBody>
      </p:sp>
      <p:sp>
        <p:nvSpPr>
          <p:cNvPr id="16" name="TextBox 15">
            <a:extLst>
              <a:ext uri="{FF2B5EF4-FFF2-40B4-BE49-F238E27FC236}">
                <a16:creationId xmlns:a16="http://schemas.microsoft.com/office/drawing/2014/main" id="{3C6C93B3-1662-37D1-0C1F-53DE133B6965}"/>
              </a:ext>
            </a:extLst>
          </p:cNvPr>
          <p:cNvSpPr txBox="1"/>
          <p:nvPr/>
        </p:nvSpPr>
        <p:spPr>
          <a:xfrm>
            <a:off x="3698136" y="1701122"/>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Detect intrusions, suspicious behavior, and perimeter breaches</a:t>
            </a:r>
          </a:p>
        </p:txBody>
      </p:sp>
      <p:sp>
        <p:nvSpPr>
          <p:cNvPr id="20" name="TextBox 19">
            <a:extLst>
              <a:ext uri="{FF2B5EF4-FFF2-40B4-BE49-F238E27FC236}">
                <a16:creationId xmlns:a16="http://schemas.microsoft.com/office/drawing/2014/main" id="{626AF1A8-C91E-5A48-E936-2597DF46B9A0}"/>
              </a:ext>
            </a:extLst>
          </p:cNvPr>
          <p:cNvSpPr txBox="1"/>
          <p:nvPr/>
        </p:nvSpPr>
        <p:spPr>
          <a:xfrm>
            <a:off x="921016"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Autonomous routines secure restricted zones without human error</a:t>
            </a:r>
          </a:p>
        </p:txBody>
      </p:sp>
      <p:cxnSp>
        <p:nvCxnSpPr>
          <p:cNvPr id="21" name="Straight Connector 20">
            <a:extLst>
              <a:ext uri="{FF2B5EF4-FFF2-40B4-BE49-F238E27FC236}">
                <a16:creationId xmlns:a16="http://schemas.microsoft.com/office/drawing/2014/main" id="{00B944E8-D215-08FC-F666-586018FC206F}"/>
              </a:ext>
            </a:extLst>
          </p:cNvPr>
          <p:cNvCxnSpPr>
            <a:cxnSpLocks/>
          </p:cNvCxnSpPr>
          <p:nvPr/>
        </p:nvCxnSpPr>
        <p:spPr>
          <a:xfrm>
            <a:off x="800927" y="3894030"/>
            <a:ext cx="7542147"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F0DF6F0-7909-E19C-735B-7FB42BC05D7A}"/>
              </a:ext>
            </a:extLst>
          </p:cNvPr>
          <p:cNvCxnSpPr>
            <a:cxnSpLocks/>
          </p:cNvCxnSpPr>
          <p:nvPr/>
        </p:nvCxnSpPr>
        <p:spPr>
          <a:xfrm>
            <a:off x="2892056" y="1278421"/>
            <a:ext cx="335988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pic>
        <p:nvPicPr>
          <p:cNvPr id="2" name="Picture 1" descr="A solar panel next to a train track&#10;&#10;AI-generated content may be incorrect.">
            <a:extLst>
              <a:ext uri="{FF2B5EF4-FFF2-40B4-BE49-F238E27FC236}">
                <a16:creationId xmlns:a16="http://schemas.microsoft.com/office/drawing/2014/main" id="{BB3375B4-059E-BC25-0471-6DA38DCFE86D}"/>
              </a:ext>
            </a:extLst>
          </p:cNvPr>
          <p:cNvPicPr>
            <a:picLocks noChangeAspect="1"/>
          </p:cNvPicPr>
          <p:nvPr/>
        </p:nvPicPr>
        <p:blipFill>
          <a:blip r:embed="rId5"/>
          <a:srcRect r="50138"/>
          <a:stretch>
            <a:fillRect/>
          </a:stretch>
        </p:blipFill>
        <p:spPr>
          <a:xfrm>
            <a:off x="6150732" y="1643331"/>
            <a:ext cx="2288745" cy="2114672"/>
          </a:xfrm>
          <a:prstGeom prst="rect">
            <a:avLst/>
          </a:prstGeom>
        </p:spPr>
      </p:pic>
    </p:spTree>
    <p:extLst>
      <p:ext uri="{BB962C8B-B14F-4D97-AF65-F5344CB8AC3E}">
        <p14:creationId xmlns:p14="http://schemas.microsoft.com/office/powerpoint/2010/main" val="53245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a:extLst>
            <a:ext uri="{FF2B5EF4-FFF2-40B4-BE49-F238E27FC236}">
              <a16:creationId xmlns:a16="http://schemas.microsoft.com/office/drawing/2014/main" id="{8C4533F3-78F2-C284-0F0E-6A6F2D8698F3}"/>
            </a:ext>
          </a:extLst>
        </p:cNvPr>
        <p:cNvGrpSpPr/>
        <p:nvPr/>
      </p:nvGrpSpPr>
      <p:grpSpPr>
        <a:xfrm>
          <a:off x="0" y="0"/>
          <a:ext cx="0" cy="0"/>
          <a:chOff x="0" y="0"/>
          <a:chExt cx="0" cy="0"/>
        </a:xfrm>
      </p:grpSpPr>
      <p:sp>
        <p:nvSpPr>
          <p:cNvPr id="64" name="Rectangle 63">
            <a:extLst>
              <a:ext uri="{FF2B5EF4-FFF2-40B4-BE49-F238E27FC236}">
                <a16:creationId xmlns:a16="http://schemas.microsoft.com/office/drawing/2014/main" id="{FA075AA3-5A3C-F253-E761-A76BC0981BC8}"/>
              </a:ext>
            </a:extLst>
          </p:cNvPr>
          <p:cNvSpPr/>
          <p:nvPr/>
        </p:nvSpPr>
        <p:spPr>
          <a:xfrm>
            <a:off x="42238" y="-30913"/>
            <a:ext cx="9144000" cy="518452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50" name="Text 29">
            <a:extLst>
              <a:ext uri="{FF2B5EF4-FFF2-40B4-BE49-F238E27FC236}">
                <a16:creationId xmlns:a16="http://schemas.microsoft.com/office/drawing/2014/main" id="{6DFA7DF6-9148-8BAC-51E6-9765C69CD269}"/>
              </a:ext>
            </a:extLst>
          </p:cNvPr>
          <p:cNvSpPr/>
          <p:nvPr/>
        </p:nvSpPr>
        <p:spPr>
          <a:xfrm>
            <a:off x="571500" y="266700"/>
            <a:ext cx="8001000" cy="342900"/>
          </a:xfrm>
          <a:prstGeom prst="rect">
            <a:avLst/>
          </a:prstGeom>
          <a:noFill/>
          <a:ln/>
        </p:spPr>
        <p:txBody>
          <a:bodyPr wrap="square" rtlCol="0" anchor="ctr"/>
          <a:lstStyle/>
          <a:p>
            <a:pPr algn="ctr"/>
            <a:r>
              <a:rPr lang="en-US" sz="2000" b="1" dirty="0">
                <a:solidFill>
                  <a:schemeClr val="bg1"/>
                </a:solidFill>
                <a:latin typeface="Raleway" pitchFamily="2" charset="77"/>
              </a:rPr>
              <a:t>Municipal Security &amp; Smart Cities</a:t>
            </a:r>
            <a:endParaRPr lang="en-US" sz="2000" dirty="0">
              <a:solidFill>
                <a:schemeClr val="bg1"/>
              </a:solidFill>
              <a:latin typeface="Raleway" pitchFamily="2" charset="77"/>
            </a:endParaRPr>
          </a:p>
        </p:txBody>
      </p:sp>
      <p:sp>
        <p:nvSpPr>
          <p:cNvPr id="14" name="Shape 11">
            <a:extLst>
              <a:ext uri="{FF2B5EF4-FFF2-40B4-BE49-F238E27FC236}">
                <a16:creationId xmlns:a16="http://schemas.microsoft.com/office/drawing/2014/main" id="{B4159702-9DA1-A914-D003-9B6D653F3852}"/>
              </a:ext>
            </a:extLst>
          </p:cNvPr>
          <p:cNvSpPr/>
          <p:nvPr/>
        </p:nvSpPr>
        <p:spPr>
          <a:xfrm>
            <a:off x="5387199" y="-1407612"/>
            <a:ext cx="1831410" cy="1407612"/>
          </a:xfrm>
          <a:prstGeom prst="rect">
            <a:avLst/>
          </a:prstGeom>
          <a:noFill/>
          <a:ln/>
        </p:spPr>
        <p:txBody>
          <a:bodyPr/>
          <a:lstStyle/>
          <a:p>
            <a:endParaRPr lang="en-IL"/>
          </a:p>
        </p:txBody>
      </p:sp>
      <p:sp>
        <p:nvSpPr>
          <p:cNvPr id="15" name="Shape 12">
            <a:extLst>
              <a:ext uri="{FF2B5EF4-FFF2-40B4-BE49-F238E27FC236}">
                <a16:creationId xmlns:a16="http://schemas.microsoft.com/office/drawing/2014/main" id="{D660CC22-E661-6C0A-41A6-6BA3761FA25C}"/>
              </a:ext>
            </a:extLst>
          </p:cNvPr>
          <p:cNvSpPr/>
          <p:nvPr/>
        </p:nvSpPr>
        <p:spPr>
          <a:xfrm>
            <a:off x="7354828" y="-1407612"/>
            <a:ext cx="1831410" cy="1407612"/>
          </a:xfrm>
          <a:prstGeom prst="rect">
            <a:avLst/>
          </a:prstGeom>
          <a:noFill/>
          <a:ln/>
        </p:spPr>
        <p:txBody>
          <a:bodyPr/>
          <a:lstStyle/>
          <a:p>
            <a:endParaRPr lang="en-IL"/>
          </a:p>
        </p:txBody>
      </p:sp>
      <p:sp>
        <p:nvSpPr>
          <p:cNvPr id="67" name="Text 23">
            <a:extLst>
              <a:ext uri="{FF2B5EF4-FFF2-40B4-BE49-F238E27FC236}">
                <a16:creationId xmlns:a16="http://schemas.microsoft.com/office/drawing/2014/main" id="{3D57D9CC-982A-F30C-28A7-EE99D10C5FE2}"/>
              </a:ext>
            </a:extLst>
          </p:cNvPr>
          <p:cNvSpPr/>
          <p:nvPr/>
        </p:nvSpPr>
        <p:spPr>
          <a:xfrm>
            <a:off x="2470856" y="694211"/>
            <a:ext cx="4202289" cy="349944"/>
          </a:xfrm>
          <a:prstGeom prst="rect">
            <a:avLst/>
          </a:prstGeom>
          <a:noFill/>
          <a:ln/>
        </p:spPr>
        <p:txBody>
          <a:bodyPr wrap="square" rtlCol="0" anchor="ctr"/>
          <a:lstStyle/>
          <a:p>
            <a:pPr algn="ctr"/>
            <a:r>
              <a:rPr lang="en-US" sz="1400" dirty="0" err="1">
                <a:solidFill>
                  <a:schemeClr val="bg1"/>
                </a:solidFill>
                <a:latin typeface="Raleway" pitchFamily="2" charset="77"/>
              </a:rPr>
              <a:t>Zorronet</a:t>
            </a:r>
            <a:r>
              <a:rPr lang="en-US" sz="1400" dirty="0">
                <a:solidFill>
                  <a:schemeClr val="bg1"/>
                </a:solidFill>
                <a:latin typeface="Raleway" pitchFamily="2" charset="77"/>
              </a:rPr>
              <a:t> provides municipalities with real-time, autonomous oversight of public spaces:</a:t>
            </a:r>
          </a:p>
        </p:txBody>
      </p:sp>
      <p:sp>
        <p:nvSpPr>
          <p:cNvPr id="69" name="Text 23">
            <a:extLst>
              <a:ext uri="{FF2B5EF4-FFF2-40B4-BE49-F238E27FC236}">
                <a16:creationId xmlns:a16="http://schemas.microsoft.com/office/drawing/2014/main" id="{2F568D7D-39B9-A455-37AE-B0C732C60C49}"/>
              </a:ext>
            </a:extLst>
          </p:cNvPr>
          <p:cNvSpPr/>
          <p:nvPr/>
        </p:nvSpPr>
        <p:spPr>
          <a:xfrm>
            <a:off x="1318313" y="2832028"/>
            <a:ext cx="6198906" cy="1432747"/>
          </a:xfrm>
          <a:prstGeom prst="rect">
            <a:avLst/>
          </a:prstGeom>
          <a:noFill/>
          <a:ln/>
        </p:spPr>
        <p:txBody>
          <a:bodyPr wrap="square" rtlCol="0" anchor="ctr"/>
          <a:lstStyle/>
          <a:p>
            <a:pPr fontAlgn="base"/>
            <a:endParaRPr lang="en-US" sz="1400" dirty="0">
              <a:solidFill>
                <a:schemeClr val="bg1"/>
              </a:solidFill>
            </a:endParaRPr>
          </a:p>
        </p:txBody>
      </p:sp>
      <p:sp>
        <p:nvSpPr>
          <p:cNvPr id="92" name="Text 28">
            <a:extLst>
              <a:ext uri="{FF2B5EF4-FFF2-40B4-BE49-F238E27FC236}">
                <a16:creationId xmlns:a16="http://schemas.microsoft.com/office/drawing/2014/main" id="{0D781799-A5FA-947C-E929-1F52359FE79A}"/>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13</a:t>
            </a:r>
            <a:endParaRPr lang="en-US" sz="1350" dirty="0">
              <a:solidFill>
                <a:schemeClr val="bg1"/>
              </a:solidFill>
            </a:endParaRPr>
          </a:p>
        </p:txBody>
      </p:sp>
      <p:pic>
        <p:nvPicPr>
          <p:cNvPr id="93" name="Graphic 92">
            <a:extLst>
              <a:ext uri="{FF2B5EF4-FFF2-40B4-BE49-F238E27FC236}">
                <a16:creationId xmlns:a16="http://schemas.microsoft.com/office/drawing/2014/main" id="{759F9A57-DAE1-DDE2-05C0-9AA119D2F5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220" y="4688296"/>
            <a:ext cx="911860" cy="429983"/>
          </a:xfrm>
          <a:prstGeom prst="rect">
            <a:avLst/>
          </a:prstGeom>
        </p:spPr>
      </p:pic>
      <p:sp>
        <p:nvSpPr>
          <p:cNvPr id="94" name="Rectangle 93">
            <a:extLst>
              <a:ext uri="{FF2B5EF4-FFF2-40B4-BE49-F238E27FC236}">
                <a16:creationId xmlns:a16="http://schemas.microsoft.com/office/drawing/2014/main" id="{5A16A176-87C9-89D1-E8AA-65B87CC474AC}"/>
              </a:ext>
            </a:extLst>
          </p:cNvPr>
          <p:cNvSpPr/>
          <p:nvPr/>
        </p:nvSpPr>
        <p:spPr>
          <a:xfrm>
            <a:off x="-1" y="-64110"/>
            <a:ext cx="254285" cy="5230694"/>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8" name="Text 23">
            <a:extLst>
              <a:ext uri="{FF2B5EF4-FFF2-40B4-BE49-F238E27FC236}">
                <a16:creationId xmlns:a16="http://schemas.microsoft.com/office/drawing/2014/main" id="{840E9A2C-52DF-60CA-8190-36C3D76BD8E6}"/>
              </a:ext>
            </a:extLst>
          </p:cNvPr>
          <p:cNvSpPr/>
          <p:nvPr/>
        </p:nvSpPr>
        <p:spPr>
          <a:xfrm>
            <a:off x="1028506" y="4045463"/>
            <a:ext cx="7086988" cy="269789"/>
          </a:xfrm>
          <a:prstGeom prst="rect">
            <a:avLst/>
          </a:prstGeom>
          <a:noFill/>
          <a:ln/>
        </p:spPr>
        <p:txBody>
          <a:bodyPr wrap="square" rtlCol="0" anchor="ctr"/>
          <a:lstStyle/>
          <a:p>
            <a:pPr algn="ctr"/>
            <a:r>
              <a:rPr lang="en-US" sz="1400" b="1" dirty="0">
                <a:solidFill>
                  <a:schemeClr val="bg1"/>
                </a:solidFill>
                <a:latin typeface="Raleway" pitchFamily="2" charset="77"/>
              </a:rPr>
              <a:t>A smarter city is a safer city, without adding manpower.</a:t>
            </a:r>
            <a:endParaRPr lang="en-US" sz="1400" dirty="0">
              <a:solidFill>
                <a:schemeClr val="bg1"/>
              </a:solidFill>
              <a:latin typeface="Raleway" pitchFamily="2" charset="77"/>
            </a:endParaRPr>
          </a:p>
        </p:txBody>
      </p:sp>
      <p:sp>
        <p:nvSpPr>
          <p:cNvPr id="10" name="TextBox 9">
            <a:extLst>
              <a:ext uri="{FF2B5EF4-FFF2-40B4-BE49-F238E27FC236}">
                <a16:creationId xmlns:a16="http://schemas.microsoft.com/office/drawing/2014/main" id="{9D0E3463-7B90-A533-1E84-F1C9C0555606}"/>
              </a:ext>
            </a:extLst>
          </p:cNvPr>
          <p:cNvSpPr txBox="1"/>
          <p:nvPr/>
        </p:nvSpPr>
        <p:spPr>
          <a:xfrm>
            <a:off x="843975" y="1701122"/>
            <a:ext cx="2259735" cy="830997"/>
          </a:xfrm>
          <a:prstGeom prst="rect">
            <a:avLst/>
          </a:prstGeom>
          <a:noFill/>
        </p:spPr>
        <p:txBody>
          <a:bodyPr wrap="square">
            <a:spAutoFit/>
          </a:bodyPr>
          <a:lstStyle/>
          <a:p>
            <a:pPr fontAlgn="base"/>
            <a:r>
              <a:rPr lang="en-US" sz="1200" dirty="0">
                <a:solidFill>
                  <a:schemeClr val="bg1"/>
                </a:solidFill>
                <a:latin typeface="Raleway" pitchFamily="2" charset="77"/>
              </a:rPr>
              <a:t>Improve safety around schools, playgrounds, nightlife areas, and public buildings</a:t>
            </a:r>
          </a:p>
        </p:txBody>
      </p:sp>
      <p:sp>
        <p:nvSpPr>
          <p:cNvPr id="12" name="TextBox 11">
            <a:extLst>
              <a:ext uri="{FF2B5EF4-FFF2-40B4-BE49-F238E27FC236}">
                <a16:creationId xmlns:a16="http://schemas.microsoft.com/office/drawing/2014/main" id="{0D6865DB-2009-9BCC-08E1-3F86CDCF8B15}"/>
              </a:ext>
            </a:extLst>
          </p:cNvPr>
          <p:cNvSpPr txBox="1"/>
          <p:nvPr/>
        </p:nvSpPr>
        <p:spPr>
          <a:xfrm>
            <a:off x="3624206" y="2858109"/>
            <a:ext cx="2187533" cy="646331"/>
          </a:xfrm>
          <a:prstGeom prst="rect">
            <a:avLst/>
          </a:prstGeom>
          <a:noFill/>
        </p:spPr>
        <p:txBody>
          <a:bodyPr wrap="square">
            <a:spAutoFit/>
          </a:bodyPr>
          <a:lstStyle/>
          <a:p>
            <a:pPr fontAlgn="base"/>
            <a:r>
              <a:rPr lang="en-US" sz="1200" dirty="0">
                <a:solidFill>
                  <a:schemeClr val="bg1"/>
                </a:solidFill>
                <a:latin typeface="Raleway" pitchFamily="2" charset="77"/>
              </a:rPr>
              <a:t>Reduce false alarms and unnecessary patrol dispatches</a:t>
            </a:r>
          </a:p>
        </p:txBody>
      </p:sp>
      <p:sp>
        <p:nvSpPr>
          <p:cNvPr id="16" name="TextBox 15">
            <a:extLst>
              <a:ext uri="{FF2B5EF4-FFF2-40B4-BE49-F238E27FC236}">
                <a16:creationId xmlns:a16="http://schemas.microsoft.com/office/drawing/2014/main" id="{5EE749A7-F473-F285-7BA2-B5153DAE73B9}"/>
              </a:ext>
            </a:extLst>
          </p:cNvPr>
          <p:cNvSpPr txBox="1"/>
          <p:nvPr/>
        </p:nvSpPr>
        <p:spPr>
          <a:xfrm>
            <a:off x="3624207" y="1701122"/>
            <a:ext cx="2187533" cy="646331"/>
          </a:xfrm>
          <a:prstGeom prst="rect">
            <a:avLst/>
          </a:prstGeom>
          <a:noFill/>
        </p:spPr>
        <p:txBody>
          <a:bodyPr wrap="square">
            <a:spAutoFit/>
          </a:bodyPr>
          <a:lstStyle/>
          <a:p>
            <a:pPr fontAlgn="base"/>
            <a:r>
              <a:rPr lang="en-US" sz="1200" dirty="0">
                <a:solidFill>
                  <a:schemeClr val="bg1"/>
                </a:solidFill>
                <a:latin typeface="Raleway" pitchFamily="2" charset="77"/>
              </a:rPr>
              <a:t>Enable city operations to react faster with a unified, autonomous security OS</a:t>
            </a:r>
          </a:p>
        </p:txBody>
      </p:sp>
      <p:sp>
        <p:nvSpPr>
          <p:cNvPr id="20" name="TextBox 19">
            <a:extLst>
              <a:ext uri="{FF2B5EF4-FFF2-40B4-BE49-F238E27FC236}">
                <a16:creationId xmlns:a16="http://schemas.microsoft.com/office/drawing/2014/main" id="{A3B80A58-5573-89C0-B473-3BE5CE8A1C44}"/>
              </a:ext>
            </a:extLst>
          </p:cNvPr>
          <p:cNvSpPr txBox="1"/>
          <p:nvPr/>
        </p:nvSpPr>
        <p:spPr>
          <a:xfrm>
            <a:off x="843975" y="2858109"/>
            <a:ext cx="2187533" cy="461665"/>
          </a:xfrm>
          <a:prstGeom prst="rect">
            <a:avLst/>
          </a:prstGeom>
          <a:noFill/>
        </p:spPr>
        <p:txBody>
          <a:bodyPr wrap="square">
            <a:spAutoFit/>
          </a:bodyPr>
          <a:lstStyle/>
          <a:p>
            <a:pPr fontAlgn="base"/>
            <a:r>
              <a:rPr lang="en-US" sz="1200" dirty="0">
                <a:solidFill>
                  <a:schemeClr val="bg1"/>
                </a:solidFill>
                <a:latin typeface="Raleway" pitchFamily="2" charset="77"/>
              </a:rPr>
              <a:t>Track individuals across multiple camera zones</a:t>
            </a:r>
          </a:p>
        </p:txBody>
      </p:sp>
      <p:cxnSp>
        <p:nvCxnSpPr>
          <p:cNvPr id="21" name="Straight Connector 20">
            <a:extLst>
              <a:ext uri="{FF2B5EF4-FFF2-40B4-BE49-F238E27FC236}">
                <a16:creationId xmlns:a16="http://schemas.microsoft.com/office/drawing/2014/main" id="{64F5928D-CF96-05D4-3EA1-9A133FB73E31}"/>
              </a:ext>
            </a:extLst>
          </p:cNvPr>
          <p:cNvCxnSpPr>
            <a:cxnSpLocks/>
          </p:cNvCxnSpPr>
          <p:nvPr/>
        </p:nvCxnSpPr>
        <p:spPr>
          <a:xfrm>
            <a:off x="800927" y="3894030"/>
            <a:ext cx="7542147"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DD07933-8EE1-9B09-10D0-BDD0DAB1600A}"/>
              </a:ext>
            </a:extLst>
          </p:cNvPr>
          <p:cNvCxnSpPr>
            <a:cxnSpLocks/>
          </p:cNvCxnSpPr>
          <p:nvPr/>
        </p:nvCxnSpPr>
        <p:spPr>
          <a:xfrm>
            <a:off x="2892056" y="1278421"/>
            <a:ext cx="335988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6411752-FF70-E7F5-5028-CAA5EB36C7CA}"/>
              </a:ext>
            </a:extLst>
          </p:cNvPr>
          <p:cNvSpPr txBox="1"/>
          <p:nvPr/>
        </p:nvSpPr>
        <p:spPr>
          <a:xfrm>
            <a:off x="6332236" y="1701122"/>
            <a:ext cx="2187533" cy="646331"/>
          </a:xfrm>
          <a:prstGeom prst="rect">
            <a:avLst/>
          </a:prstGeom>
          <a:noFill/>
        </p:spPr>
        <p:txBody>
          <a:bodyPr wrap="square">
            <a:spAutoFit/>
          </a:bodyPr>
          <a:lstStyle/>
          <a:p>
            <a:pPr fontAlgn="base"/>
            <a:r>
              <a:rPr lang="en-US" sz="1200" dirty="0">
                <a:solidFill>
                  <a:schemeClr val="bg1"/>
                </a:solidFill>
                <a:latin typeface="Raleway" pitchFamily="2" charset="77"/>
              </a:rPr>
              <a:t>Detect suspicious movement in parks, streets, and community areas</a:t>
            </a:r>
          </a:p>
        </p:txBody>
      </p:sp>
      <p:pic>
        <p:nvPicPr>
          <p:cNvPr id="4" name="Picture 3" descr="A pair of security cameras&#10;&#10;AI-generated content may be incorrect.">
            <a:extLst>
              <a:ext uri="{FF2B5EF4-FFF2-40B4-BE49-F238E27FC236}">
                <a16:creationId xmlns:a16="http://schemas.microsoft.com/office/drawing/2014/main" id="{46EBEC2C-7005-A94A-EE2B-0F749DA3B26E}"/>
              </a:ext>
            </a:extLst>
          </p:cNvPr>
          <p:cNvPicPr>
            <a:picLocks noChangeAspect="1"/>
          </p:cNvPicPr>
          <p:nvPr/>
        </p:nvPicPr>
        <p:blipFill>
          <a:blip r:embed="rId5"/>
          <a:stretch>
            <a:fillRect/>
          </a:stretch>
        </p:blipFill>
        <p:spPr>
          <a:xfrm>
            <a:off x="6409148" y="2488595"/>
            <a:ext cx="1899355" cy="1266236"/>
          </a:xfrm>
          <a:prstGeom prst="rect">
            <a:avLst/>
          </a:prstGeom>
        </p:spPr>
      </p:pic>
    </p:spTree>
    <p:extLst>
      <p:ext uri="{BB962C8B-B14F-4D97-AF65-F5344CB8AC3E}">
        <p14:creationId xmlns:p14="http://schemas.microsoft.com/office/powerpoint/2010/main" val="130401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a:extLst>
            <a:ext uri="{FF2B5EF4-FFF2-40B4-BE49-F238E27FC236}">
              <a16:creationId xmlns:a16="http://schemas.microsoft.com/office/drawing/2014/main" id="{1C5B0EEE-C9B2-CF0F-D349-905D8AEE870B}"/>
            </a:ext>
          </a:extLst>
        </p:cNvPr>
        <p:cNvGrpSpPr/>
        <p:nvPr/>
      </p:nvGrpSpPr>
      <p:grpSpPr>
        <a:xfrm>
          <a:off x="0" y="0"/>
          <a:ext cx="0" cy="0"/>
          <a:chOff x="0" y="0"/>
          <a:chExt cx="0" cy="0"/>
        </a:xfrm>
      </p:grpSpPr>
      <p:pic>
        <p:nvPicPr>
          <p:cNvPr id="4" name="Picture 3" descr="A factory with smoke coming out of it&#10;&#10;AI-generated content may be incorrect.">
            <a:extLst>
              <a:ext uri="{FF2B5EF4-FFF2-40B4-BE49-F238E27FC236}">
                <a16:creationId xmlns:a16="http://schemas.microsoft.com/office/drawing/2014/main" id="{A60F0402-CAF5-F1D1-BAAC-A06C5CE3909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55000"/>
                    </a14:imgEffect>
                  </a14:imgLayer>
                </a14:imgProps>
              </a:ext>
            </a:extLst>
          </a:blip>
          <a:srcRect b="12493"/>
          <a:stretch>
            <a:fillRect/>
          </a:stretch>
        </p:blipFill>
        <p:spPr>
          <a:xfrm>
            <a:off x="220981" y="-43886"/>
            <a:ext cx="8965257" cy="5230695"/>
          </a:xfrm>
          <a:prstGeom prst="rect">
            <a:avLst/>
          </a:prstGeom>
        </p:spPr>
      </p:pic>
      <p:sp>
        <p:nvSpPr>
          <p:cNvPr id="64" name="Rectangle 63">
            <a:extLst>
              <a:ext uri="{FF2B5EF4-FFF2-40B4-BE49-F238E27FC236}">
                <a16:creationId xmlns:a16="http://schemas.microsoft.com/office/drawing/2014/main" id="{3E13857F-96BB-3B9D-127E-9E75B8E97F77}"/>
              </a:ext>
            </a:extLst>
          </p:cNvPr>
          <p:cNvSpPr/>
          <p:nvPr/>
        </p:nvSpPr>
        <p:spPr>
          <a:xfrm>
            <a:off x="-9474986" y="-30913"/>
            <a:ext cx="9144000" cy="518452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50" name="Text 29">
            <a:extLst>
              <a:ext uri="{FF2B5EF4-FFF2-40B4-BE49-F238E27FC236}">
                <a16:creationId xmlns:a16="http://schemas.microsoft.com/office/drawing/2014/main" id="{1F413FBC-C6FA-7BD2-4C54-F9DAF7A00867}"/>
              </a:ext>
            </a:extLst>
          </p:cNvPr>
          <p:cNvSpPr/>
          <p:nvPr/>
        </p:nvSpPr>
        <p:spPr>
          <a:xfrm>
            <a:off x="571500" y="266700"/>
            <a:ext cx="8001000" cy="342900"/>
          </a:xfrm>
          <a:prstGeom prst="rect">
            <a:avLst/>
          </a:prstGeom>
          <a:noFill/>
          <a:ln/>
        </p:spPr>
        <p:txBody>
          <a:bodyPr wrap="square" rtlCol="0" anchor="ctr"/>
          <a:lstStyle/>
          <a:p>
            <a:pPr algn="ctr">
              <a:spcBef>
                <a:spcPts val="2400"/>
              </a:spcBef>
              <a:spcAft>
                <a:spcPts val="600"/>
              </a:spcAft>
            </a:pPr>
            <a:r>
              <a:rPr lang="en-US" sz="2000" b="1" dirty="0">
                <a:solidFill>
                  <a:schemeClr val="bg1"/>
                </a:solidFill>
              </a:rPr>
              <a:t>Industrial &amp; Manufacturing Sites</a:t>
            </a:r>
            <a:endParaRPr lang="en-US" sz="2400" b="1" dirty="0">
              <a:solidFill>
                <a:schemeClr val="bg1"/>
              </a:solidFill>
              <a:latin typeface="Raleway" pitchFamily="2" charset="77"/>
            </a:endParaRPr>
          </a:p>
        </p:txBody>
      </p:sp>
      <p:sp>
        <p:nvSpPr>
          <p:cNvPr id="14" name="Shape 11">
            <a:extLst>
              <a:ext uri="{FF2B5EF4-FFF2-40B4-BE49-F238E27FC236}">
                <a16:creationId xmlns:a16="http://schemas.microsoft.com/office/drawing/2014/main" id="{0DD091A6-E748-E0EE-D406-DAB8A814C2F9}"/>
              </a:ext>
            </a:extLst>
          </p:cNvPr>
          <p:cNvSpPr/>
          <p:nvPr/>
        </p:nvSpPr>
        <p:spPr>
          <a:xfrm>
            <a:off x="5387199" y="-1407612"/>
            <a:ext cx="1831410" cy="1407612"/>
          </a:xfrm>
          <a:prstGeom prst="rect">
            <a:avLst/>
          </a:prstGeom>
          <a:noFill/>
          <a:ln/>
        </p:spPr>
        <p:txBody>
          <a:bodyPr/>
          <a:lstStyle/>
          <a:p>
            <a:endParaRPr lang="en-IL"/>
          </a:p>
        </p:txBody>
      </p:sp>
      <p:sp>
        <p:nvSpPr>
          <p:cNvPr id="15" name="Shape 12">
            <a:extLst>
              <a:ext uri="{FF2B5EF4-FFF2-40B4-BE49-F238E27FC236}">
                <a16:creationId xmlns:a16="http://schemas.microsoft.com/office/drawing/2014/main" id="{1FA35ADA-60E4-2A4B-6625-66D60B0BB0E4}"/>
              </a:ext>
            </a:extLst>
          </p:cNvPr>
          <p:cNvSpPr/>
          <p:nvPr/>
        </p:nvSpPr>
        <p:spPr>
          <a:xfrm>
            <a:off x="7354828" y="-1407612"/>
            <a:ext cx="1831410" cy="1407612"/>
          </a:xfrm>
          <a:prstGeom prst="rect">
            <a:avLst/>
          </a:prstGeom>
          <a:noFill/>
          <a:ln/>
        </p:spPr>
        <p:txBody>
          <a:bodyPr/>
          <a:lstStyle/>
          <a:p>
            <a:endParaRPr lang="en-IL"/>
          </a:p>
        </p:txBody>
      </p:sp>
      <p:sp>
        <p:nvSpPr>
          <p:cNvPr id="67" name="Text 23">
            <a:extLst>
              <a:ext uri="{FF2B5EF4-FFF2-40B4-BE49-F238E27FC236}">
                <a16:creationId xmlns:a16="http://schemas.microsoft.com/office/drawing/2014/main" id="{E60706E9-2CC3-B983-D683-2559AAE45DC2}"/>
              </a:ext>
            </a:extLst>
          </p:cNvPr>
          <p:cNvSpPr/>
          <p:nvPr/>
        </p:nvSpPr>
        <p:spPr>
          <a:xfrm>
            <a:off x="2681456" y="694211"/>
            <a:ext cx="3781088" cy="349944"/>
          </a:xfrm>
          <a:prstGeom prst="rect">
            <a:avLst/>
          </a:prstGeom>
          <a:noFill/>
          <a:ln/>
        </p:spPr>
        <p:txBody>
          <a:bodyPr wrap="square" rtlCol="0" anchor="ctr"/>
          <a:lstStyle/>
          <a:p>
            <a:pPr algn="ctr"/>
            <a:r>
              <a:rPr lang="en-US" sz="1400" dirty="0">
                <a:solidFill>
                  <a:schemeClr val="bg1"/>
                </a:solidFill>
                <a:latin typeface="Raleway" pitchFamily="2" charset="77"/>
              </a:rPr>
              <a:t>High-value equipment and inventory require constant vigilance:</a:t>
            </a:r>
          </a:p>
        </p:txBody>
      </p:sp>
      <p:sp>
        <p:nvSpPr>
          <p:cNvPr id="69" name="Text 23">
            <a:extLst>
              <a:ext uri="{FF2B5EF4-FFF2-40B4-BE49-F238E27FC236}">
                <a16:creationId xmlns:a16="http://schemas.microsoft.com/office/drawing/2014/main" id="{E5FCFB06-5089-8398-97A3-6018ACEA4F1B}"/>
              </a:ext>
            </a:extLst>
          </p:cNvPr>
          <p:cNvSpPr/>
          <p:nvPr/>
        </p:nvSpPr>
        <p:spPr>
          <a:xfrm>
            <a:off x="1318313" y="2832028"/>
            <a:ext cx="6198906" cy="1432747"/>
          </a:xfrm>
          <a:prstGeom prst="rect">
            <a:avLst/>
          </a:prstGeom>
          <a:noFill/>
          <a:ln/>
        </p:spPr>
        <p:txBody>
          <a:bodyPr wrap="square" rtlCol="0" anchor="ctr"/>
          <a:lstStyle/>
          <a:p>
            <a:pPr fontAlgn="base"/>
            <a:endParaRPr lang="en-US" sz="1400" dirty="0">
              <a:solidFill>
                <a:schemeClr val="bg1"/>
              </a:solidFill>
            </a:endParaRPr>
          </a:p>
        </p:txBody>
      </p:sp>
      <p:sp>
        <p:nvSpPr>
          <p:cNvPr id="92" name="Text 28">
            <a:extLst>
              <a:ext uri="{FF2B5EF4-FFF2-40B4-BE49-F238E27FC236}">
                <a16:creationId xmlns:a16="http://schemas.microsoft.com/office/drawing/2014/main" id="{489CE999-1903-4B32-BDC3-3996ACB2C1C1}"/>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13</a:t>
            </a:r>
            <a:endParaRPr lang="en-US" sz="1350" dirty="0">
              <a:solidFill>
                <a:schemeClr val="bg1"/>
              </a:solidFill>
            </a:endParaRPr>
          </a:p>
        </p:txBody>
      </p:sp>
      <p:pic>
        <p:nvPicPr>
          <p:cNvPr id="93" name="Graphic 92">
            <a:extLst>
              <a:ext uri="{FF2B5EF4-FFF2-40B4-BE49-F238E27FC236}">
                <a16:creationId xmlns:a16="http://schemas.microsoft.com/office/drawing/2014/main" id="{246CBA17-030E-799D-A401-B4C30F8036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3220" y="4688296"/>
            <a:ext cx="911860" cy="429983"/>
          </a:xfrm>
          <a:prstGeom prst="rect">
            <a:avLst/>
          </a:prstGeom>
        </p:spPr>
      </p:pic>
      <p:sp>
        <p:nvSpPr>
          <p:cNvPr id="94" name="Rectangle 93">
            <a:extLst>
              <a:ext uri="{FF2B5EF4-FFF2-40B4-BE49-F238E27FC236}">
                <a16:creationId xmlns:a16="http://schemas.microsoft.com/office/drawing/2014/main" id="{40AC4DA5-25F0-5495-B381-FDFB3F278FFB}"/>
              </a:ext>
            </a:extLst>
          </p:cNvPr>
          <p:cNvSpPr/>
          <p:nvPr/>
        </p:nvSpPr>
        <p:spPr>
          <a:xfrm>
            <a:off x="-1" y="-64110"/>
            <a:ext cx="254285" cy="5230694"/>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8" name="Text 23">
            <a:extLst>
              <a:ext uri="{FF2B5EF4-FFF2-40B4-BE49-F238E27FC236}">
                <a16:creationId xmlns:a16="http://schemas.microsoft.com/office/drawing/2014/main" id="{47A3AF0B-1EC8-6AD7-7BF6-015635C6F08E}"/>
              </a:ext>
            </a:extLst>
          </p:cNvPr>
          <p:cNvSpPr/>
          <p:nvPr/>
        </p:nvSpPr>
        <p:spPr>
          <a:xfrm>
            <a:off x="1028506" y="4045463"/>
            <a:ext cx="7086988" cy="269789"/>
          </a:xfrm>
          <a:prstGeom prst="rect">
            <a:avLst/>
          </a:prstGeom>
          <a:noFill/>
          <a:ln/>
        </p:spPr>
        <p:txBody>
          <a:bodyPr wrap="square" rtlCol="0" anchor="ctr"/>
          <a:lstStyle/>
          <a:p>
            <a:pPr algn="ctr"/>
            <a:r>
              <a:rPr lang="en-US" sz="1400" b="1" dirty="0" err="1">
                <a:solidFill>
                  <a:schemeClr val="bg1"/>
                </a:solidFill>
                <a:latin typeface="Raleway" pitchFamily="2" charset="77"/>
              </a:rPr>
              <a:t>Zorronet</a:t>
            </a:r>
            <a:r>
              <a:rPr lang="en-US" sz="1400" b="1" dirty="0">
                <a:solidFill>
                  <a:schemeClr val="bg1"/>
                </a:solidFill>
                <a:latin typeface="Raleway" pitchFamily="2" charset="77"/>
              </a:rPr>
              <a:t> protects the assets that keep businesses running.</a:t>
            </a:r>
            <a:endParaRPr lang="en-US" sz="1400" dirty="0">
              <a:solidFill>
                <a:schemeClr val="bg1"/>
              </a:solidFill>
              <a:latin typeface="Raleway" pitchFamily="2" charset="77"/>
            </a:endParaRPr>
          </a:p>
        </p:txBody>
      </p:sp>
      <p:sp>
        <p:nvSpPr>
          <p:cNvPr id="10" name="TextBox 9">
            <a:extLst>
              <a:ext uri="{FF2B5EF4-FFF2-40B4-BE49-F238E27FC236}">
                <a16:creationId xmlns:a16="http://schemas.microsoft.com/office/drawing/2014/main" id="{3A3E60CC-F0A9-01FD-A3EE-E31547254826}"/>
              </a:ext>
            </a:extLst>
          </p:cNvPr>
          <p:cNvSpPr txBox="1"/>
          <p:nvPr/>
        </p:nvSpPr>
        <p:spPr>
          <a:xfrm>
            <a:off x="843975" y="1701122"/>
            <a:ext cx="2259735" cy="738664"/>
          </a:xfrm>
          <a:prstGeom prst="rect">
            <a:avLst/>
          </a:prstGeom>
          <a:noFill/>
        </p:spPr>
        <p:txBody>
          <a:bodyPr wrap="square">
            <a:spAutoFit/>
          </a:bodyPr>
          <a:lstStyle/>
          <a:p>
            <a:pPr fontAlgn="base"/>
            <a:r>
              <a:rPr lang="en-US" sz="1400" dirty="0">
                <a:solidFill>
                  <a:schemeClr val="bg1"/>
                </a:solidFill>
                <a:latin typeface="Raleway" pitchFamily="2" charset="77"/>
              </a:rPr>
              <a:t>Perfect for factories, warehouses, and  distribution centers</a:t>
            </a:r>
          </a:p>
        </p:txBody>
      </p:sp>
      <p:sp>
        <p:nvSpPr>
          <p:cNvPr id="12" name="TextBox 11">
            <a:extLst>
              <a:ext uri="{FF2B5EF4-FFF2-40B4-BE49-F238E27FC236}">
                <a16:creationId xmlns:a16="http://schemas.microsoft.com/office/drawing/2014/main" id="{AFE2960D-C436-0EA0-86F4-6057D0119D8E}"/>
              </a:ext>
            </a:extLst>
          </p:cNvPr>
          <p:cNvSpPr txBox="1"/>
          <p:nvPr/>
        </p:nvSpPr>
        <p:spPr>
          <a:xfrm>
            <a:off x="3624207"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Coordinate alerts with gates, sensors, and security teams</a:t>
            </a:r>
          </a:p>
        </p:txBody>
      </p:sp>
      <p:sp>
        <p:nvSpPr>
          <p:cNvPr id="16" name="TextBox 15">
            <a:extLst>
              <a:ext uri="{FF2B5EF4-FFF2-40B4-BE49-F238E27FC236}">
                <a16:creationId xmlns:a16="http://schemas.microsoft.com/office/drawing/2014/main" id="{A761CAC9-7BCA-8C9A-4928-108149B74CA1}"/>
              </a:ext>
            </a:extLst>
          </p:cNvPr>
          <p:cNvSpPr txBox="1"/>
          <p:nvPr/>
        </p:nvSpPr>
        <p:spPr>
          <a:xfrm>
            <a:off x="3624207" y="1701122"/>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Identify unauthorized people or vehicles in restricted zones</a:t>
            </a:r>
          </a:p>
        </p:txBody>
      </p:sp>
      <p:sp>
        <p:nvSpPr>
          <p:cNvPr id="20" name="TextBox 19">
            <a:extLst>
              <a:ext uri="{FF2B5EF4-FFF2-40B4-BE49-F238E27FC236}">
                <a16:creationId xmlns:a16="http://schemas.microsoft.com/office/drawing/2014/main" id="{DA24EEDC-113D-8957-2B48-5987C4B2ACF4}"/>
              </a:ext>
            </a:extLst>
          </p:cNvPr>
          <p:cNvSpPr txBox="1"/>
          <p:nvPr/>
        </p:nvSpPr>
        <p:spPr>
          <a:xfrm>
            <a:off x="843975"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Reduce false alarms in busy operational environments</a:t>
            </a:r>
          </a:p>
        </p:txBody>
      </p:sp>
      <p:cxnSp>
        <p:nvCxnSpPr>
          <p:cNvPr id="21" name="Straight Connector 20">
            <a:extLst>
              <a:ext uri="{FF2B5EF4-FFF2-40B4-BE49-F238E27FC236}">
                <a16:creationId xmlns:a16="http://schemas.microsoft.com/office/drawing/2014/main" id="{4154D273-1659-B01F-63EB-DEF0486D2BF1}"/>
              </a:ext>
            </a:extLst>
          </p:cNvPr>
          <p:cNvCxnSpPr>
            <a:cxnSpLocks/>
          </p:cNvCxnSpPr>
          <p:nvPr/>
        </p:nvCxnSpPr>
        <p:spPr>
          <a:xfrm>
            <a:off x="800927" y="3894030"/>
            <a:ext cx="7542147"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2C79DE-97E5-EF61-3925-56B7923FD3F8}"/>
              </a:ext>
            </a:extLst>
          </p:cNvPr>
          <p:cNvCxnSpPr>
            <a:cxnSpLocks/>
          </p:cNvCxnSpPr>
          <p:nvPr/>
        </p:nvCxnSpPr>
        <p:spPr>
          <a:xfrm>
            <a:off x="2892056" y="1278421"/>
            <a:ext cx="335988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87B2AA3-A092-0176-41BC-A1DF25017889}"/>
              </a:ext>
            </a:extLst>
          </p:cNvPr>
          <p:cNvSpPr txBox="1"/>
          <p:nvPr/>
        </p:nvSpPr>
        <p:spPr>
          <a:xfrm>
            <a:off x="6332236" y="1701122"/>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Detect nighttime intrusions and theft attempts</a:t>
            </a:r>
          </a:p>
        </p:txBody>
      </p:sp>
    </p:spTree>
    <p:extLst>
      <p:ext uri="{BB962C8B-B14F-4D97-AF65-F5344CB8AC3E}">
        <p14:creationId xmlns:p14="http://schemas.microsoft.com/office/powerpoint/2010/main" val="951204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a:extLst>
            <a:ext uri="{FF2B5EF4-FFF2-40B4-BE49-F238E27FC236}">
              <a16:creationId xmlns:a16="http://schemas.microsoft.com/office/drawing/2014/main" id="{31383C4A-7B06-92AE-66E5-AEC869B2A748}"/>
            </a:ext>
          </a:extLst>
        </p:cNvPr>
        <p:cNvGrpSpPr/>
        <p:nvPr/>
      </p:nvGrpSpPr>
      <p:grpSpPr>
        <a:xfrm>
          <a:off x="0" y="0"/>
          <a:ext cx="0" cy="0"/>
          <a:chOff x="0" y="0"/>
          <a:chExt cx="0" cy="0"/>
        </a:xfrm>
      </p:grpSpPr>
      <p:sp>
        <p:nvSpPr>
          <p:cNvPr id="64" name="Rectangle 63">
            <a:extLst>
              <a:ext uri="{FF2B5EF4-FFF2-40B4-BE49-F238E27FC236}">
                <a16:creationId xmlns:a16="http://schemas.microsoft.com/office/drawing/2014/main" id="{30D2C1F4-4D14-2B3F-67F4-525DC4D53C8A}"/>
              </a:ext>
            </a:extLst>
          </p:cNvPr>
          <p:cNvSpPr/>
          <p:nvPr/>
        </p:nvSpPr>
        <p:spPr>
          <a:xfrm>
            <a:off x="42238" y="-30913"/>
            <a:ext cx="9144000" cy="518452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50" name="Text 29">
            <a:extLst>
              <a:ext uri="{FF2B5EF4-FFF2-40B4-BE49-F238E27FC236}">
                <a16:creationId xmlns:a16="http://schemas.microsoft.com/office/drawing/2014/main" id="{FC785679-F59E-0737-3CBA-B69CB4F724C0}"/>
              </a:ext>
            </a:extLst>
          </p:cNvPr>
          <p:cNvSpPr/>
          <p:nvPr/>
        </p:nvSpPr>
        <p:spPr>
          <a:xfrm>
            <a:off x="571500" y="266700"/>
            <a:ext cx="8001000" cy="342900"/>
          </a:xfrm>
          <a:prstGeom prst="rect">
            <a:avLst/>
          </a:prstGeom>
          <a:noFill/>
          <a:ln/>
        </p:spPr>
        <p:txBody>
          <a:bodyPr wrap="square" rtlCol="0" anchor="ctr"/>
          <a:lstStyle/>
          <a:p>
            <a:pPr algn="ctr">
              <a:spcBef>
                <a:spcPts val="2400"/>
              </a:spcBef>
              <a:spcAft>
                <a:spcPts val="600"/>
              </a:spcAft>
            </a:pPr>
            <a:r>
              <a:rPr lang="en-US" sz="2000" b="1" dirty="0">
                <a:solidFill>
                  <a:schemeClr val="bg1"/>
                </a:solidFill>
                <a:latin typeface="Raleway" pitchFamily="2" charset="77"/>
              </a:rPr>
              <a:t>Agriculture &amp; Nature Reserves</a:t>
            </a:r>
          </a:p>
        </p:txBody>
      </p:sp>
      <p:sp>
        <p:nvSpPr>
          <p:cNvPr id="14" name="Shape 11">
            <a:extLst>
              <a:ext uri="{FF2B5EF4-FFF2-40B4-BE49-F238E27FC236}">
                <a16:creationId xmlns:a16="http://schemas.microsoft.com/office/drawing/2014/main" id="{3573B7D3-A71C-3BAB-2137-81F4225690E1}"/>
              </a:ext>
            </a:extLst>
          </p:cNvPr>
          <p:cNvSpPr/>
          <p:nvPr/>
        </p:nvSpPr>
        <p:spPr>
          <a:xfrm>
            <a:off x="5387199" y="-1407612"/>
            <a:ext cx="1831410" cy="1407612"/>
          </a:xfrm>
          <a:prstGeom prst="rect">
            <a:avLst/>
          </a:prstGeom>
          <a:noFill/>
          <a:ln/>
        </p:spPr>
        <p:txBody>
          <a:bodyPr/>
          <a:lstStyle/>
          <a:p>
            <a:endParaRPr lang="en-IL"/>
          </a:p>
        </p:txBody>
      </p:sp>
      <p:sp>
        <p:nvSpPr>
          <p:cNvPr id="15" name="Shape 12">
            <a:extLst>
              <a:ext uri="{FF2B5EF4-FFF2-40B4-BE49-F238E27FC236}">
                <a16:creationId xmlns:a16="http://schemas.microsoft.com/office/drawing/2014/main" id="{BEBE43DB-13C8-9076-F8C9-5876AA81C7D6}"/>
              </a:ext>
            </a:extLst>
          </p:cNvPr>
          <p:cNvSpPr/>
          <p:nvPr/>
        </p:nvSpPr>
        <p:spPr>
          <a:xfrm>
            <a:off x="7354828" y="-1407612"/>
            <a:ext cx="1831410" cy="1407612"/>
          </a:xfrm>
          <a:prstGeom prst="rect">
            <a:avLst/>
          </a:prstGeom>
          <a:noFill/>
          <a:ln/>
        </p:spPr>
        <p:txBody>
          <a:bodyPr/>
          <a:lstStyle/>
          <a:p>
            <a:endParaRPr lang="en-IL"/>
          </a:p>
        </p:txBody>
      </p:sp>
      <p:sp>
        <p:nvSpPr>
          <p:cNvPr id="67" name="Text 23">
            <a:extLst>
              <a:ext uri="{FF2B5EF4-FFF2-40B4-BE49-F238E27FC236}">
                <a16:creationId xmlns:a16="http://schemas.microsoft.com/office/drawing/2014/main" id="{B5BFDB3B-0CA9-612A-13F0-40F3E21551CD}"/>
              </a:ext>
            </a:extLst>
          </p:cNvPr>
          <p:cNvSpPr/>
          <p:nvPr/>
        </p:nvSpPr>
        <p:spPr>
          <a:xfrm>
            <a:off x="3105733" y="694211"/>
            <a:ext cx="2932535" cy="349944"/>
          </a:xfrm>
          <a:prstGeom prst="rect">
            <a:avLst/>
          </a:prstGeom>
          <a:noFill/>
          <a:ln/>
        </p:spPr>
        <p:txBody>
          <a:bodyPr wrap="square" rtlCol="0" anchor="ctr"/>
          <a:lstStyle/>
          <a:p>
            <a:pPr algn="ctr"/>
            <a:r>
              <a:rPr lang="en-US" sz="1400" dirty="0">
                <a:solidFill>
                  <a:schemeClr val="bg1"/>
                </a:solidFill>
                <a:latin typeface="Raleway" pitchFamily="2" charset="77"/>
              </a:rPr>
              <a:t>Large, remote areas become secure and visible:</a:t>
            </a:r>
          </a:p>
        </p:txBody>
      </p:sp>
      <p:sp>
        <p:nvSpPr>
          <p:cNvPr id="69" name="Text 23">
            <a:extLst>
              <a:ext uri="{FF2B5EF4-FFF2-40B4-BE49-F238E27FC236}">
                <a16:creationId xmlns:a16="http://schemas.microsoft.com/office/drawing/2014/main" id="{10F50C42-E944-6A81-85B1-69E347F83F43}"/>
              </a:ext>
            </a:extLst>
          </p:cNvPr>
          <p:cNvSpPr/>
          <p:nvPr/>
        </p:nvSpPr>
        <p:spPr>
          <a:xfrm>
            <a:off x="1318313" y="2832028"/>
            <a:ext cx="6198906" cy="1432747"/>
          </a:xfrm>
          <a:prstGeom prst="rect">
            <a:avLst/>
          </a:prstGeom>
          <a:noFill/>
          <a:ln/>
        </p:spPr>
        <p:txBody>
          <a:bodyPr wrap="square" rtlCol="0" anchor="ctr"/>
          <a:lstStyle/>
          <a:p>
            <a:pPr fontAlgn="base"/>
            <a:endParaRPr lang="en-US" sz="1400" dirty="0">
              <a:solidFill>
                <a:schemeClr val="bg1"/>
              </a:solidFill>
            </a:endParaRPr>
          </a:p>
        </p:txBody>
      </p:sp>
      <p:sp>
        <p:nvSpPr>
          <p:cNvPr id="92" name="Text 28">
            <a:extLst>
              <a:ext uri="{FF2B5EF4-FFF2-40B4-BE49-F238E27FC236}">
                <a16:creationId xmlns:a16="http://schemas.microsoft.com/office/drawing/2014/main" id="{AF1DB533-735E-CA7D-A4DF-39DEB79BA31A}"/>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13</a:t>
            </a:r>
            <a:endParaRPr lang="en-US" sz="1350" dirty="0">
              <a:solidFill>
                <a:schemeClr val="bg1"/>
              </a:solidFill>
            </a:endParaRPr>
          </a:p>
        </p:txBody>
      </p:sp>
      <p:pic>
        <p:nvPicPr>
          <p:cNvPr id="93" name="Graphic 92">
            <a:extLst>
              <a:ext uri="{FF2B5EF4-FFF2-40B4-BE49-F238E27FC236}">
                <a16:creationId xmlns:a16="http://schemas.microsoft.com/office/drawing/2014/main" id="{3C91F487-EB6C-2674-305B-D63CDC066D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220" y="4688296"/>
            <a:ext cx="911860" cy="429983"/>
          </a:xfrm>
          <a:prstGeom prst="rect">
            <a:avLst/>
          </a:prstGeom>
        </p:spPr>
      </p:pic>
      <p:sp>
        <p:nvSpPr>
          <p:cNvPr id="94" name="Rectangle 93">
            <a:extLst>
              <a:ext uri="{FF2B5EF4-FFF2-40B4-BE49-F238E27FC236}">
                <a16:creationId xmlns:a16="http://schemas.microsoft.com/office/drawing/2014/main" id="{0C4A430B-FA78-50C6-7B92-A5495CBA672C}"/>
              </a:ext>
            </a:extLst>
          </p:cNvPr>
          <p:cNvSpPr/>
          <p:nvPr/>
        </p:nvSpPr>
        <p:spPr>
          <a:xfrm>
            <a:off x="-1" y="-64110"/>
            <a:ext cx="254285" cy="5230694"/>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8" name="Text 23">
            <a:extLst>
              <a:ext uri="{FF2B5EF4-FFF2-40B4-BE49-F238E27FC236}">
                <a16:creationId xmlns:a16="http://schemas.microsoft.com/office/drawing/2014/main" id="{5C01A99F-EA99-0770-7AB6-A0BD4D7C5F0B}"/>
              </a:ext>
            </a:extLst>
          </p:cNvPr>
          <p:cNvSpPr/>
          <p:nvPr/>
        </p:nvSpPr>
        <p:spPr>
          <a:xfrm>
            <a:off x="2392654" y="4045463"/>
            <a:ext cx="4358693" cy="361266"/>
          </a:xfrm>
          <a:prstGeom prst="rect">
            <a:avLst/>
          </a:prstGeom>
          <a:noFill/>
          <a:ln/>
        </p:spPr>
        <p:txBody>
          <a:bodyPr wrap="square" rtlCol="0" anchor="ctr"/>
          <a:lstStyle/>
          <a:p>
            <a:pPr algn="ctr"/>
            <a:r>
              <a:rPr lang="en-US" sz="1400" b="1" dirty="0" err="1">
                <a:solidFill>
                  <a:schemeClr val="bg1"/>
                </a:solidFill>
                <a:latin typeface="Raleway" pitchFamily="2" charset="77"/>
              </a:rPr>
              <a:t>Zorronet</a:t>
            </a:r>
            <a:r>
              <a:rPr lang="en-US" sz="1400" b="1" dirty="0">
                <a:solidFill>
                  <a:schemeClr val="bg1"/>
                </a:solidFill>
                <a:latin typeface="Raleway" pitchFamily="2" charset="77"/>
              </a:rPr>
              <a:t> brings autonomous protection to the wildest, hardest to reach locations.</a:t>
            </a:r>
            <a:endParaRPr lang="en-US" sz="1400" dirty="0">
              <a:solidFill>
                <a:schemeClr val="bg1"/>
              </a:solidFill>
              <a:latin typeface="Raleway" pitchFamily="2" charset="77"/>
            </a:endParaRPr>
          </a:p>
        </p:txBody>
      </p:sp>
      <p:sp>
        <p:nvSpPr>
          <p:cNvPr id="10" name="TextBox 9">
            <a:extLst>
              <a:ext uri="{FF2B5EF4-FFF2-40B4-BE49-F238E27FC236}">
                <a16:creationId xmlns:a16="http://schemas.microsoft.com/office/drawing/2014/main" id="{E4762898-DEE3-1DAE-7DF8-117352B528A5}"/>
              </a:ext>
            </a:extLst>
          </p:cNvPr>
          <p:cNvSpPr txBox="1"/>
          <p:nvPr/>
        </p:nvSpPr>
        <p:spPr>
          <a:xfrm>
            <a:off x="843975" y="1701122"/>
            <a:ext cx="2259735" cy="738664"/>
          </a:xfrm>
          <a:prstGeom prst="rect">
            <a:avLst/>
          </a:prstGeom>
          <a:noFill/>
        </p:spPr>
        <p:txBody>
          <a:bodyPr wrap="square">
            <a:spAutoFit/>
          </a:bodyPr>
          <a:lstStyle/>
          <a:p>
            <a:pPr fontAlgn="base"/>
            <a:r>
              <a:rPr lang="en-US" sz="1400" dirty="0">
                <a:solidFill>
                  <a:schemeClr val="bg1"/>
                </a:solidFill>
                <a:latin typeface="Raleway" pitchFamily="2" charset="77"/>
              </a:rPr>
              <a:t>Detect intruders, poachers, and agricultural theft</a:t>
            </a:r>
          </a:p>
        </p:txBody>
      </p:sp>
      <p:sp>
        <p:nvSpPr>
          <p:cNvPr id="12" name="TextBox 11">
            <a:extLst>
              <a:ext uri="{FF2B5EF4-FFF2-40B4-BE49-F238E27FC236}">
                <a16:creationId xmlns:a16="http://schemas.microsoft.com/office/drawing/2014/main" id="{898976AC-85BC-6CDC-0CB8-F2127295DD98}"/>
              </a:ext>
            </a:extLst>
          </p:cNvPr>
          <p:cNvSpPr txBox="1"/>
          <p:nvPr/>
        </p:nvSpPr>
        <p:spPr>
          <a:xfrm>
            <a:off x="3624207" y="2858109"/>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Ideal for farms, conservation zones, and open landscapes</a:t>
            </a:r>
          </a:p>
        </p:txBody>
      </p:sp>
      <p:sp>
        <p:nvSpPr>
          <p:cNvPr id="16" name="TextBox 15">
            <a:extLst>
              <a:ext uri="{FF2B5EF4-FFF2-40B4-BE49-F238E27FC236}">
                <a16:creationId xmlns:a16="http://schemas.microsoft.com/office/drawing/2014/main" id="{F3EA12B6-D420-1E48-14B1-217851D58D15}"/>
              </a:ext>
            </a:extLst>
          </p:cNvPr>
          <p:cNvSpPr txBox="1"/>
          <p:nvPr/>
        </p:nvSpPr>
        <p:spPr>
          <a:xfrm>
            <a:off x="3624207" y="1701122"/>
            <a:ext cx="2187533" cy="738664"/>
          </a:xfrm>
          <a:prstGeom prst="rect">
            <a:avLst/>
          </a:prstGeom>
          <a:noFill/>
        </p:spPr>
        <p:txBody>
          <a:bodyPr wrap="square">
            <a:spAutoFit/>
          </a:bodyPr>
          <a:lstStyle/>
          <a:p>
            <a:pPr fontAlgn="base"/>
            <a:r>
              <a:rPr lang="en-US" sz="1400" dirty="0">
                <a:solidFill>
                  <a:schemeClr val="bg1"/>
                </a:solidFill>
                <a:latin typeface="Raleway" pitchFamily="2" charset="77"/>
              </a:rPr>
              <a:t>Track movement in fields, forests, and national parks</a:t>
            </a:r>
          </a:p>
        </p:txBody>
      </p:sp>
      <p:sp>
        <p:nvSpPr>
          <p:cNvPr id="20" name="TextBox 19">
            <a:extLst>
              <a:ext uri="{FF2B5EF4-FFF2-40B4-BE49-F238E27FC236}">
                <a16:creationId xmlns:a16="http://schemas.microsoft.com/office/drawing/2014/main" id="{B5982163-5920-59E6-BA85-D15F0A7BA33E}"/>
              </a:ext>
            </a:extLst>
          </p:cNvPr>
          <p:cNvSpPr txBox="1"/>
          <p:nvPr/>
        </p:nvSpPr>
        <p:spPr>
          <a:xfrm>
            <a:off x="843975" y="2858109"/>
            <a:ext cx="2187533" cy="523220"/>
          </a:xfrm>
          <a:prstGeom prst="rect">
            <a:avLst/>
          </a:prstGeom>
          <a:noFill/>
        </p:spPr>
        <p:txBody>
          <a:bodyPr wrap="square">
            <a:spAutoFit/>
          </a:bodyPr>
          <a:lstStyle/>
          <a:p>
            <a:pPr fontAlgn="base"/>
            <a:r>
              <a:rPr lang="en-US" sz="1400" dirty="0">
                <a:solidFill>
                  <a:schemeClr val="bg1"/>
                </a:solidFill>
                <a:latin typeface="Raleway" pitchFamily="2" charset="77"/>
              </a:rPr>
              <a:t>Filter out animals and environmental noise</a:t>
            </a:r>
          </a:p>
        </p:txBody>
      </p:sp>
      <p:cxnSp>
        <p:nvCxnSpPr>
          <p:cNvPr id="21" name="Straight Connector 20">
            <a:extLst>
              <a:ext uri="{FF2B5EF4-FFF2-40B4-BE49-F238E27FC236}">
                <a16:creationId xmlns:a16="http://schemas.microsoft.com/office/drawing/2014/main" id="{194D1619-15BC-C80E-8A4A-B018C3B526C2}"/>
              </a:ext>
            </a:extLst>
          </p:cNvPr>
          <p:cNvCxnSpPr>
            <a:cxnSpLocks/>
          </p:cNvCxnSpPr>
          <p:nvPr/>
        </p:nvCxnSpPr>
        <p:spPr>
          <a:xfrm>
            <a:off x="800927" y="3894030"/>
            <a:ext cx="7542147"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88C7540-6C95-C029-ECFA-1683634BFBF6}"/>
              </a:ext>
            </a:extLst>
          </p:cNvPr>
          <p:cNvCxnSpPr>
            <a:cxnSpLocks/>
          </p:cNvCxnSpPr>
          <p:nvPr/>
        </p:nvCxnSpPr>
        <p:spPr>
          <a:xfrm>
            <a:off x="2892056" y="1278421"/>
            <a:ext cx="335988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pic>
        <p:nvPicPr>
          <p:cNvPr id="9" name="Picture 8" descr="A field of grass and trees&#10;&#10;AI-generated content may be incorrect.">
            <a:extLst>
              <a:ext uri="{FF2B5EF4-FFF2-40B4-BE49-F238E27FC236}">
                <a16:creationId xmlns:a16="http://schemas.microsoft.com/office/drawing/2014/main" id="{046D56DF-CD79-1645-72AA-144E1B7DE248}"/>
              </a:ext>
            </a:extLst>
          </p:cNvPr>
          <p:cNvPicPr>
            <a:picLocks noChangeAspect="1"/>
          </p:cNvPicPr>
          <p:nvPr/>
        </p:nvPicPr>
        <p:blipFill>
          <a:blip r:embed="rId5"/>
          <a:stretch>
            <a:fillRect/>
          </a:stretch>
        </p:blipFill>
        <p:spPr>
          <a:xfrm>
            <a:off x="919443" y="5434599"/>
            <a:ext cx="7772400" cy="4371975"/>
          </a:xfrm>
          <a:prstGeom prst="rect">
            <a:avLst/>
          </a:prstGeom>
        </p:spPr>
      </p:pic>
      <p:pic>
        <p:nvPicPr>
          <p:cNvPr id="18" name="Picture 17" descr="A person walking on a green field&#10;&#10;AI-generated content may be incorrect.">
            <a:extLst>
              <a:ext uri="{FF2B5EF4-FFF2-40B4-BE49-F238E27FC236}">
                <a16:creationId xmlns:a16="http://schemas.microsoft.com/office/drawing/2014/main" id="{3E8FD4E5-2105-507B-DF7C-8B0FEE373A2D}"/>
              </a:ext>
            </a:extLst>
          </p:cNvPr>
          <p:cNvPicPr>
            <a:picLocks noChangeAspect="1"/>
          </p:cNvPicPr>
          <p:nvPr/>
        </p:nvPicPr>
        <p:blipFill>
          <a:blip r:embed="rId6"/>
          <a:srcRect l="5913" t="28377" r="62791" b="14340"/>
          <a:stretch>
            <a:fillRect/>
          </a:stretch>
        </p:blipFill>
        <p:spPr>
          <a:xfrm>
            <a:off x="6332237" y="1357054"/>
            <a:ext cx="2359606" cy="2429391"/>
          </a:xfrm>
          <a:prstGeom prst="rect">
            <a:avLst/>
          </a:prstGeom>
        </p:spPr>
      </p:pic>
    </p:spTree>
    <p:extLst>
      <p:ext uri="{BB962C8B-B14F-4D97-AF65-F5344CB8AC3E}">
        <p14:creationId xmlns:p14="http://schemas.microsoft.com/office/powerpoint/2010/main" val="100300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0F6FF"/>
        </a:solidFill>
        <a:effectLst/>
      </p:bgPr>
    </p:bg>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0A5690DE-8BCC-E993-0AA7-56502D9CCD45}"/>
              </a:ext>
            </a:extLst>
          </p:cNvPr>
          <p:cNvSpPr/>
          <p:nvPr/>
        </p:nvSpPr>
        <p:spPr>
          <a:xfrm>
            <a:off x="7346" y="0"/>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1" eaLnBrk="1" latinLnBrk="0" hangingPunct="1"/>
            <a:endParaRPr lang="en-IL" dirty="0"/>
          </a:p>
        </p:txBody>
      </p:sp>
      <p:sp>
        <p:nvSpPr>
          <p:cNvPr id="60" name="Rectangle 59">
            <a:extLst>
              <a:ext uri="{FF2B5EF4-FFF2-40B4-BE49-F238E27FC236}">
                <a16:creationId xmlns:a16="http://schemas.microsoft.com/office/drawing/2014/main" id="{7699D8A2-DCBD-2692-A728-5D267645502A}"/>
              </a:ext>
            </a:extLst>
          </p:cNvPr>
          <p:cNvSpPr/>
          <p:nvPr/>
        </p:nvSpPr>
        <p:spPr>
          <a:xfrm rot="10800000">
            <a:off x="15580" y="4761"/>
            <a:ext cx="9144000" cy="5138739"/>
          </a:xfrm>
          <a:prstGeom prst="rect">
            <a:avLst/>
          </a:prstGeom>
          <a:gradFill flip="none" rotWithShape="1">
            <a:gsLst>
              <a:gs pos="0">
                <a:srgbClr val="8A37F6"/>
              </a:gs>
              <a:gs pos="32000">
                <a:schemeClr val="dk1">
                  <a:tint val="44500"/>
                  <a:satMod val="160000"/>
                  <a:alpha val="0"/>
                </a:schemeClr>
              </a:gs>
              <a:gs pos="100000">
                <a:schemeClr val="dk1">
                  <a:tint val="23500"/>
                  <a:satMod val="160000"/>
                  <a:alpha val="0"/>
                </a:schemeClr>
              </a:gs>
            </a:gsLst>
            <a:path path="circle">
              <a:fillToRect l="100000" t="100000"/>
            </a:path>
            <a:tileRect r="-100000" b="-10000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1" eaLnBrk="1" latinLnBrk="0" hangingPunct="1"/>
            <a:endParaRPr lang="en-IL" dirty="0"/>
          </a:p>
        </p:txBody>
      </p:sp>
      <p:sp>
        <p:nvSpPr>
          <p:cNvPr id="6" name="Shape 3"/>
          <p:cNvSpPr/>
          <p:nvPr/>
        </p:nvSpPr>
        <p:spPr>
          <a:xfrm>
            <a:off x="6607741" y="2976563"/>
            <a:ext cx="1831410" cy="1407612"/>
          </a:xfrm>
          <a:prstGeom prst="rect">
            <a:avLst/>
          </a:prstGeom>
          <a:noFill/>
          <a:ln/>
        </p:spPr>
        <p:txBody>
          <a:bodyPr/>
          <a:lstStyle/>
          <a:p>
            <a:endParaRPr lang="en-IL"/>
          </a:p>
        </p:txBody>
      </p:sp>
      <p:sp>
        <p:nvSpPr>
          <p:cNvPr id="7" name="Shape 4"/>
          <p:cNvSpPr/>
          <p:nvPr/>
        </p:nvSpPr>
        <p:spPr>
          <a:xfrm>
            <a:off x="704850" y="2976563"/>
            <a:ext cx="1831410" cy="1407612"/>
          </a:xfrm>
          <a:prstGeom prst="rect">
            <a:avLst/>
          </a:prstGeom>
          <a:noFill/>
          <a:ln/>
        </p:spPr>
        <p:txBody>
          <a:bodyPr/>
          <a:lstStyle/>
          <a:p>
            <a:endParaRPr lang="en-IL"/>
          </a:p>
        </p:txBody>
      </p:sp>
      <p:sp>
        <p:nvSpPr>
          <p:cNvPr id="9" name="Shape 6"/>
          <p:cNvSpPr/>
          <p:nvPr/>
        </p:nvSpPr>
        <p:spPr>
          <a:xfrm>
            <a:off x="4640110" y="2976563"/>
            <a:ext cx="1831410" cy="1407612"/>
          </a:xfrm>
          <a:prstGeom prst="rect">
            <a:avLst/>
          </a:prstGeom>
          <a:noFill/>
          <a:ln/>
        </p:spPr>
        <p:txBody>
          <a:bodyPr/>
          <a:lstStyle/>
          <a:p>
            <a:endParaRPr lang="en-IL"/>
          </a:p>
        </p:txBody>
      </p:sp>
      <p:pic>
        <p:nvPicPr>
          <p:cNvPr id="30" name="Image 0" descr="preencoded.png"/>
          <p:cNvPicPr>
            <a:picLocks noChangeAspect="1"/>
          </p:cNvPicPr>
          <p:nvPr/>
        </p:nvPicPr>
        <p:blipFill>
          <a:blip r:embed="rId3"/>
          <a:stretch>
            <a:fillRect/>
          </a:stretch>
        </p:blipFill>
        <p:spPr>
          <a:xfrm>
            <a:off x="1701014" y="355462"/>
            <a:ext cx="276225" cy="276225"/>
          </a:xfrm>
          <a:prstGeom prst="rect">
            <a:avLst/>
          </a:prstGeom>
        </p:spPr>
      </p:pic>
      <p:sp>
        <p:nvSpPr>
          <p:cNvPr id="48" name="Text 27"/>
          <p:cNvSpPr/>
          <p:nvPr/>
        </p:nvSpPr>
        <p:spPr>
          <a:xfrm>
            <a:off x="1977240" y="402958"/>
            <a:ext cx="5189521" cy="206642"/>
          </a:xfrm>
          <a:prstGeom prst="rect">
            <a:avLst/>
          </a:prstGeom>
          <a:noFill/>
          <a:ln/>
        </p:spPr>
        <p:txBody>
          <a:bodyPr wrap="square" rtlCol="0" anchor="ctr"/>
          <a:lstStyle/>
          <a:p>
            <a:pPr marL="0" indent="0" algn="ctr">
              <a:lnSpc>
                <a:spcPts val="2700"/>
              </a:lnSpc>
              <a:buNone/>
            </a:pPr>
            <a:r>
              <a:rPr lang="en-US" sz="2000" b="1" kern="0" spc="-50" dirty="0">
                <a:solidFill>
                  <a:schemeClr val="bg1"/>
                </a:solidFill>
                <a:latin typeface="Raleway" pitchFamily="34" charset="0"/>
                <a:ea typeface="Raleway" pitchFamily="34" charset="-122"/>
                <a:cs typeface="Raleway" pitchFamily="34" charset="-120"/>
              </a:rPr>
              <a:t>Zorronet: Autonomous Security, Delivered</a:t>
            </a:r>
            <a:endParaRPr lang="en-US" sz="2000" dirty="0">
              <a:solidFill>
                <a:schemeClr val="bg1"/>
              </a:solidFill>
            </a:endParaRPr>
          </a:p>
        </p:txBody>
      </p:sp>
      <p:sp>
        <p:nvSpPr>
          <p:cNvPr id="49" name="Text 28"/>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2</a:t>
            </a:r>
            <a:endParaRPr lang="en-US" sz="1350" dirty="0">
              <a:solidFill>
                <a:schemeClr val="bg1"/>
              </a:solidFill>
            </a:endParaRPr>
          </a:p>
        </p:txBody>
      </p:sp>
      <p:grpSp>
        <p:nvGrpSpPr>
          <p:cNvPr id="70" name="Group 69">
            <a:extLst>
              <a:ext uri="{FF2B5EF4-FFF2-40B4-BE49-F238E27FC236}">
                <a16:creationId xmlns:a16="http://schemas.microsoft.com/office/drawing/2014/main" id="{D57C7A55-806A-54E0-D838-68412F2FD1A7}"/>
              </a:ext>
            </a:extLst>
          </p:cNvPr>
          <p:cNvGrpSpPr/>
          <p:nvPr/>
        </p:nvGrpSpPr>
        <p:grpSpPr>
          <a:xfrm>
            <a:off x="639673" y="2731416"/>
            <a:ext cx="8000937" cy="1611702"/>
            <a:chOff x="634064" y="2731761"/>
            <a:chExt cx="8000937" cy="1611702"/>
          </a:xfrm>
        </p:grpSpPr>
        <p:sp>
          <p:nvSpPr>
            <p:cNvPr id="55" name="Shape 24">
              <a:extLst>
                <a:ext uri="{FF2B5EF4-FFF2-40B4-BE49-F238E27FC236}">
                  <a16:creationId xmlns:a16="http://schemas.microsoft.com/office/drawing/2014/main" id="{5478478F-88EE-DD42-847B-CBFC48FA23F5}"/>
                </a:ext>
              </a:extLst>
            </p:cNvPr>
            <p:cNvSpPr/>
            <p:nvPr/>
          </p:nvSpPr>
          <p:spPr>
            <a:xfrm>
              <a:off x="4779344" y="2731761"/>
              <a:ext cx="3855657" cy="746070"/>
            </a:xfrm>
            <a:prstGeom prst="roundRect">
              <a:avLst>
                <a:gd name="adj" fmla="val 12992"/>
              </a:avLst>
            </a:prstGeom>
            <a:solidFill>
              <a:schemeClr val="tx1"/>
            </a:solidFill>
            <a:ln>
              <a:solidFill>
                <a:srgbClr val="8A37F6"/>
              </a:solidFill>
            </a:ln>
          </p:spPr>
          <p:txBody>
            <a:bodyPr/>
            <a:lstStyle/>
            <a:p>
              <a:pPr marL="0" algn="l" defTabSz="914400" rtl="0" eaLnBrk="1" latinLnBrk="0" hangingPunct="1"/>
              <a:endParaRPr lang="en-IL"/>
            </a:p>
          </p:txBody>
        </p:sp>
        <p:sp>
          <p:nvSpPr>
            <p:cNvPr id="56" name="Shape 24">
              <a:extLst>
                <a:ext uri="{FF2B5EF4-FFF2-40B4-BE49-F238E27FC236}">
                  <a16:creationId xmlns:a16="http://schemas.microsoft.com/office/drawing/2014/main" id="{3C0F2DBB-7A78-9672-8722-6A964252EB8E}"/>
                </a:ext>
              </a:extLst>
            </p:cNvPr>
            <p:cNvSpPr/>
            <p:nvPr/>
          </p:nvSpPr>
          <p:spPr>
            <a:xfrm>
              <a:off x="4779344" y="3597393"/>
              <a:ext cx="3855657" cy="746070"/>
            </a:xfrm>
            <a:prstGeom prst="roundRect">
              <a:avLst>
                <a:gd name="adj" fmla="val 12992"/>
              </a:avLst>
            </a:prstGeom>
            <a:solidFill>
              <a:schemeClr val="tx1"/>
            </a:solidFill>
            <a:ln>
              <a:solidFill>
                <a:srgbClr val="8A37F6"/>
              </a:solidFill>
            </a:ln>
          </p:spPr>
          <p:txBody>
            <a:bodyPr/>
            <a:lstStyle/>
            <a:p>
              <a:pPr marL="0" algn="r" defTabSz="914400" rtl="1" eaLnBrk="1" latinLnBrk="0" hangingPunct="1"/>
              <a:endParaRPr lang="en-IL" dirty="0"/>
            </a:p>
          </p:txBody>
        </p:sp>
        <p:sp>
          <p:nvSpPr>
            <p:cNvPr id="57" name="Shape 24">
              <a:extLst>
                <a:ext uri="{FF2B5EF4-FFF2-40B4-BE49-F238E27FC236}">
                  <a16:creationId xmlns:a16="http://schemas.microsoft.com/office/drawing/2014/main" id="{1CB8ACC7-5325-9B7B-7107-834742C65608}"/>
                </a:ext>
              </a:extLst>
            </p:cNvPr>
            <p:cNvSpPr/>
            <p:nvPr/>
          </p:nvSpPr>
          <p:spPr>
            <a:xfrm>
              <a:off x="634064" y="2731761"/>
              <a:ext cx="3855657" cy="746070"/>
            </a:xfrm>
            <a:prstGeom prst="roundRect">
              <a:avLst>
                <a:gd name="adj" fmla="val 12992"/>
              </a:avLst>
            </a:prstGeom>
            <a:solidFill>
              <a:schemeClr val="tx1"/>
            </a:solidFill>
            <a:ln>
              <a:solidFill>
                <a:srgbClr val="8A37F6"/>
              </a:solidFill>
            </a:ln>
          </p:spPr>
          <p:txBody>
            <a:bodyPr/>
            <a:lstStyle/>
            <a:p>
              <a:pPr marL="0" algn="r" defTabSz="914400" rtl="1" eaLnBrk="1" latinLnBrk="0" hangingPunct="1"/>
              <a:endParaRPr lang="en-IL"/>
            </a:p>
          </p:txBody>
        </p:sp>
        <p:sp>
          <p:nvSpPr>
            <p:cNvPr id="58" name="Shape 24">
              <a:extLst>
                <a:ext uri="{FF2B5EF4-FFF2-40B4-BE49-F238E27FC236}">
                  <a16:creationId xmlns:a16="http://schemas.microsoft.com/office/drawing/2014/main" id="{60DDF9C8-2ECF-83E5-A470-08A292C45675}"/>
                </a:ext>
              </a:extLst>
            </p:cNvPr>
            <p:cNvSpPr/>
            <p:nvPr/>
          </p:nvSpPr>
          <p:spPr>
            <a:xfrm>
              <a:off x="634064" y="3597393"/>
              <a:ext cx="3855657" cy="746070"/>
            </a:xfrm>
            <a:prstGeom prst="roundRect">
              <a:avLst>
                <a:gd name="adj" fmla="val 12992"/>
              </a:avLst>
            </a:prstGeom>
            <a:solidFill>
              <a:schemeClr val="tx1"/>
            </a:solidFill>
            <a:ln>
              <a:solidFill>
                <a:srgbClr val="8A37F6"/>
              </a:solidFill>
            </a:ln>
          </p:spPr>
          <p:txBody>
            <a:bodyPr/>
            <a:lstStyle/>
            <a:p>
              <a:pPr marL="0" algn="r" defTabSz="914400" rtl="1" eaLnBrk="1" latinLnBrk="0" hangingPunct="1"/>
              <a:endParaRPr lang="en-IL"/>
            </a:p>
          </p:txBody>
        </p:sp>
        <p:pic>
          <p:nvPicPr>
            <p:cNvPr id="41" name="Image 11" descr="preencoded.png"/>
            <p:cNvPicPr>
              <a:picLocks noChangeAspect="1"/>
            </p:cNvPicPr>
            <p:nvPr/>
          </p:nvPicPr>
          <p:blipFill>
            <a:blip r:embed="rId4"/>
            <a:stretch>
              <a:fillRect/>
            </a:stretch>
          </p:blipFill>
          <p:spPr>
            <a:xfrm>
              <a:off x="5066976" y="3723600"/>
              <a:ext cx="273343" cy="273343"/>
            </a:xfrm>
            <a:prstGeom prst="rect">
              <a:avLst/>
            </a:prstGeom>
          </p:spPr>
        </p:pic>
        <p:pic>
          <p:nvPicPr>
            <p:cNvPr id="42" name="Image 12" descr="preencoded.png"/>
            <p:cNvPicPr>
              <a:picLocks noChangeAspect="1"/>
            </p:cNvPicPr>
            <p:nvPr/>
          </p:nvPicPr>
          <p:blipFill>
            <a:blip r:embed="rId5"/>
            <a:stretch>
              <a:fillRect/>
            </a:stretch>
          </p:blipFill>
          <p:spPr>
            <a:xfrm>
              <a:off x="933502" y="3818851"/>
              <a:ext cx="185738" cy="185738"/>
            </a:xfrm>
            <a:prstGeom prst="rect">
              <a:avLst/>
            </a:prstGeom>
          </p:spPr>
        </p:pic>
        <p:pic>
          <p:nvPicPr>
            <p:cNvPr id="43" name="Image 13" descr="preencoded.png"/>
            <p:cNvPicPr>
              <a:picLocks noChangeAspect="1"/>
            </p:cNvPicPr>
            <p:nvPr/>
          </p:nvPicPr>
          <p:blipFill>
            <a:blip r:embed="rId6"/>
            <a:stretch>
              <a:fillRect/>
            </a:stretch>
          </p:blipFill>
          <p:spPr>
            <a:xfrm>
              <a:off x="868210" y="2856895"/>
              <a:ext cx="266700" cy="266700"/>
            </a:xfrm>
            <a:prstGeom prst="rect">
              <a:avLst/>
            </a:prstGeom>
          </p:spPr>
        </p:pic>
        <p:grpSp>
          <p:nvGrpSpPr>
            <p:cNvPr id="2" name="Group 1">
              <a:extLst>
                <a:ext uri="{FF2B5EF4-FFF2-40B4-BE49-F238E27FC236}">
                  <a16:creationId xmlns:a16="http://schemas.microsoft.com/office/drawing/2014/main" id="{24754CD7-7B93-7BDC-7B50-E4BFCE86968E}"/>
                </a:ext>
              </a:extLst>
            </p:cNvPr>
            <p:cNvGrpSpPr/>
            <p:nvPr/>
          </p:nvGrpSpPr>
          <p:grpSpPr>
            <a:xfrm>
              <a:off x="5040320" y="2894314"/>
              <a:ext cx="255919" cy="255919"/>
              <a:chOff x="6700838" y="3133725"/>
              <a:chExt cx="176213" cy="176213"/>
            </a:xfrm>
          </p:grpSpPr>
          <p:sp>
            <p:nvSpPr>
              <p:cNvPr id="29" name="Shape 26"/>
              <p:cNvSpPr/>
              <p:nvPr/>
            </p:nvSpPr>
            <p:spPr>
              <a:xfrm>
                <a:off x="6700838" y="3133725"/>
                <a:ext cx="176213" cy="176213"/>
              </a:xfrm>
              <a:prstGeom prst="rect">
                <a:avLst/>
              </a:prstGeom>
              <a:noFill/>
              <a:ln/>
            </p:spPr>
            <p:txBody>
              <a:bodyPr/>
              <a:lstStyle/>
              <a:p>
                <a:endParaRPr lang="en-IL"/>
              </a:p>
            </p:txBody>
          </p:sp>
          <p:pic>
            <p:nvPicPr>
              <p:cNvPr id="44" name="Image 14" descr="preencoded.png"/>
              <p:cNvPicPr>
                <a:picLocks noChangeAspect="1"/>
              </p:cNvPicPr>
              <p:nvPr/>
            </p:nvPicPr>
            <p:blipFill>
              <a:blip r:embed="rId7"/>
              <a:stretch>
                <a:fillRect/>
              </a:stretch>
            </p:blipFill>
            <p:spPr>
              <a:xfrm>
                <a:off x="6719193" y="3148409"/>
                <a:ext cx="151706" cy="148036"/>
              </a:xfrm>
              <a:prstGeom prst="rect">
                <a:avLst/>
              </a:prstGeom>
            </p:spPr>
          </p:pic>
          <p:pic>
            <p:nvPicPr>
              <p:cNvPr id="45" name="Image 15" descr="preencoded.png"/>
              <p:cNvPicPr>
                <a:picLocks noChangeAspect="1"/>
              </p:cNvPicPr>
              <p:nvPr/>
            </p:nvPicPr>
            <p:blipFill>
              <a:blip r:embed="rId8"/>
              <a:stretch>
                <a:fillRect/>
              </a:stretch>
            </p:blipFill>
            <p:spPr>
              <a:xfrm>
                <a:off x="6719193" y="3196133"/>
                <a:ext cx="139502" cy="12204"/>
              </a:xfrm>
              <a:prstGeom prst="rect">
                <a:avLst/>
              </a:prstGeom>
            </p:spPr>
          </p:pic>
          <p:pic>
            <p:nvPicPr>
              <p:cNvPr id="46" name="Image 16" descr="preencoded.png"/>
              <p:cNvPicPr>
                <a:picLocks noChangeAspect="1"/>
              </p:cNvPicPr>
              <p:nvPr/>
            </p:nvPicPr>
            <p:blipFill>
              <a:blip r:embed="rId9"/>
              <a:stretch>
                <a:fillRect/>
              </a:stretch>
            </p:blipFill>
            <p:spPr>
              <a:xfrm>
                <a:off x="6752233" y="3174107"/>
                <a:ext cx="45707" cy="16272"/>
              </a:xfrm>
              <a:prstGeom prst="rect">
                <a:avLst/>
              </a:prstGeom>
            </p:spPr>
          </p:pic>
          <p:pic>
            <p:nvPicPr>
              <p:cNvPr id="47" name="Image 17" descr="preencoded.png"/>
              <p:cNvPicPr>
                <a:picLocks noChangeAspect="1"/>
              </p:cNvPicPr>
              <p:nvPr/>
            </p:nvPicPr>
            <p:blipFill>
              <a:blip r:embed="rId10"/>
              <a:stretch>
                <a:fillRect/>
              </a:stretch>
            </p:blipFill>
            <p:spPr>
              <a:xfrm>
                <a:off x="6763245" y="3229173"/>
                <a:ext cx="63609" cy="78280"/>
              </a:xfrm>
              <a:prstGeom prst="rect">
                <a:avLst/>
              </a:prstGeom>
            </p:spPr>
          </p:pic>
        </p:grpSp>
        <p:sp>
          <p:nvSpPr>
            <p:cNvPr id="50" name="Text 29"/>
            <p:cNvSpPr/>
            <p:nvPr/>
          </p:nvSpPr>
          <p:spPr>
            <a:xfrm>
              <a:off x="5382805" y="3752492"/>
              <a:ext cx="2648733" cy="371373"/>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Zero hardware replacement. Zero operator load. One unified system.</a:t>
              </a:r>
              <a:endParaRPr lang="en-US" sz="1200" dirty="0">
                <a:solidFill>
                  <a:schemeClr val="bg1"/>
                </a:solidFill>
              </a:endParaRPr>
            </a:p>
          </p:txBody>
        </p:sp>
        <p:sp>
          <p:nvSpPr>
            <p:cNvPr id="51" name="Text 30"/>
            <p:cNvSpPr/>
            <p:nvPr/>
          </p:nvSpPr>
          <p:spPr>
            <a:xfrm>
              <a:off x="1255459" y="3744208"/>
              <a:ext cx="2466309" cy="452439"/>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Works with almost any camera, sensor, drone, or system</a:t>
              </a:r>
              <a:endParaRPr lang="en-US" sz="1200" dirty="0">
                <a:solidFill>
                  <a:schemeClr val="bg1"/>
                </a:solidFill>
              </a:endParaRPr>
            </a:p>
          </p:txBody>
        </p:sp>
        <p:sp>
          <p:nvSpPr>
            <p:cNvPr id="52" name="Text 31"/>
            <p:cNvSpPr/>
            <p:nvPr/>
          </p:nvSpPr>
          <p:spPr>
            <a:xfrm>
              <a:off x="1271130" y="2884099"/>
              <a:ext cx="3093527" cy="407661"/>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AI-powered platform for real-time detection, response, and multi-device orchestration</a:t>
              </a:r>
              <a:endParaRPr lang="en-US" sz="1200" dirty="0">
                <a:solidFill>
                  <a:schemeClr val="bg1"/>
                </a:solidFill>
              </a:endParaRPr>
            </a:p>
          </p:txBody>
        </p:sp>
        <p:sp>
          <p:nvSpPr>
            <p:cNvPr id="53" name="Text 32"/>
            <p:cNvSpPr/>
            <p:nvPr/>
          </p:nvSpPr>
          <p:spPr>
            <a:xfrm>
              <a:off x="5337178" y="2868592"/>
              <a:ext cx="2648733" cy="452439"/>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Connected communities share alerts during incidents instantaneously</a:t>
              </a:r>
              <a:endParaRPr lang="en-US" sz="1200" dirty="0">
                <a:solidFill>
                  <a:schemeClr val="bg1"/>
                </a:solidFill>
              </a:endParaRPr>
            </a:p>
          </p:txBody>
        </p:sp>
      </p:grpSp>
      <p:pic>
        <p:nvPicPr>
          <p:cNvPr id="65" name="Graphic 64">
            <a:extLst>
              <a:ext uri="{FF2B5EF4-FFF2-40B4-BE49-F238E27FC236}">
                <a16:creationId xmlns:a16="http://schemas.microsoft.com/office/drawing/2014/main" id="{E2E38F1D-301E-0AAA-9D4B-AE0BBCE5E69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63220" y="4688296"/>
            <a:ext cx="911860" cy="429983"/>
          </a:xfrm>
          <a:prstGeom prst="rect">
            <a:avLst/>
          </a:prstGeom>
        </p:spPr>
      </p:pic>
      <p:sp>
        <p:nvSpPr>
          <p:cNvPr id="66" name="Rectangle 65">
            <a:extLst>
              <a:ext uri="{FF2B5EF4-FFF2-40B4-BE49-F238E27FC236}">
                <a16:creationId xmlns:a16="http://schemas.microsoft.com/office/drawing/2014/main" id="{5015E0B3-9576-CC08-CEFE-E555A4DA5251}"/>
              </a:ext>
            </a:extLst>
          </p:cNvPr>
          <p:cNvSpPr/>
          <p:nvPr/>
        </p:nvSpPr>
        <p:spPr>
          <a:xfrm>
            <a:off x="-1" y="0"/>
            <a:ext cx="254285" cy="5138739"/>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pic>
        <p:nvPicPr>
          <p:cNvPr id="77" name="Picture 76" descr="A group of people running on a road&#10;&#10;AI-generated content may be incorrect.">
            <a:extLst>
              <a:ext uri="{FF2B5EF4-FFF2-40B4-BE49-F238E27FC236}">
                <a16:creationId xmlns:a16="http://schemas.microsoft.com/office/drawing/2014/main" id="{8F4A8A40-F839-A7D6-9ED0-7DFDCAD41D46}"/>
              </a:ext>
            </a:extLst>
          </p:cNvPr>
          <p:cNvPicPr>
            <a:picLocks noChangeAspect="1"/>
          </p:cNvPicPr>
          <p:nvPr/>
        </p:nvPicPr>
        <p:blipFill>
          <a:blip r:embed="rId13"/>
          <a:srcRect t="12189" b="59315"/>
          <a:stretch>
            <a:fillRect/>
          </a:stretch>
        </p:blipFill>
        <p:spPr>
          <a:xfrm>
            <a:off x="1211110" y="982388"/>
            <a:ext cx="6858000" cy="146571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6">
    <p:bg>
      <p:bgPr>
        <a:solidFill>
          <a:srgbClr val="F0F6FF"/>
        </a:soli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C0388933-C24B-0A1E-63F2-671E38F837DC}"/>
              </a:ext>
            </a:extLst>
          </p:cNvPr>
          <p:cNvSpPr/>
          <p:nvPr/>
        </p:nvSpPr>
        <p:spPr>
          <a:xfrm>
            <a:off x="7346" y="-41025"/>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12" name="Shape 9"/>
          <p:cNvSpPr/>
          <p:nvPr/>
        </p:nvSpPr>
        <p:spPr>
          <a:xfrm>
            <a:off x="2672469" y="1291214"/>
            <a:ext cx="1831410" cy="1407612"/>
          </a:xfrm>
          <a:prstGeom prst="rect">
            <a:avLst/>
          </a:prstGeom>
          <a:noFill/>
          <a:ln/>
        </p:spPr>
        <p:txBody>
          <a:bodyPr/>
          <a:lstStyle/>
          <a:p>
            <a:endParaRPr lang="en-IL"/>
          </a:p>
        </p:txBody>
      </p:sp>
      <p:sp>
        <p:nvSpPr>
          <p:cNvPr id="13" name="Shape 10"/>
          <p:cNvSpPr/>
          <p:nvPr/>
        </p:nvSpPr>
        <p:spPr>
          <a:xfrm>
            <a:off x="4638675" y="1404938"/>
            <a:ext cx="1831410" cy="1407612"/>
          </a:xfrm>
          <a:prstGeom prst="rect">
            <a:avLst/>
          </a:prstGeom>
          <a:noFill/>
          <a:ln/>
        </p:spPr>
        <p:txBody>
          <a:bodyPr/>
          <a:lstStyle/>
          <a:p>
            <a:endParaRPr lang="en-IL"/>
          </a:p>
        </p:txBody>
      </p:sp>
      <p:sp>
        <p:nvSpPr>
          <p:cNvPr id="14" name="Shape 11"/>
          <p:cNvSpPr/>
          <p:nvPr/>
        </p:nvSpPr>
        <p:spPr>
          <a:xfrm>
            <a:off x="704850" y="2976563"/>
            <a:ext cx="1831410" cy="1407612"/>
          </a:xfrm>
          <a:prstGeom prst="rect">
            <a:avLst/>
          </a:prstGeom>
          <a:noFill/>
          <a:ln/>
        </p:spPr>
        <p:txBody>
          <a:bodyPr/>
          <a:lstStyle/>
          <a:p>
            <a:endParaRPr lang="en-IL"/>
          </a:p>
        </p:txBody>
      </p:sp>
      <p:sp>
        <p:nvSpPr>
          <p:cNvPr id="15" name="Shape 12"/>
          <p:cNvSpPr/>
          <p:nvPr/>
        </p:nvSpPr>
        <p:spPr>
          <a:xfrm>
            <a:off x="2672469" y="2976563"/>
            <a:ext cx="1831410" cy="1407612"/>
          </a:xfrm>
          <a:prstGeom prst="rect">
            <a:avLst/>
          </a:prstGeom>
          <a:noFill/>
          <a:ln/>
        </p:spPr>
        <p:txBody>
          <a:bodyPr/>
          <a:lstStyle/>
          <a:p>
            <a:endParaRPr lang="en-IL"/>
          </a:p>
        </p:txBody>
      </p:sp>
      <p:sp>
        <p:nvSpPr>
          <p:cNvPr id="16" name="Shape 13"/>
          <p:cNvSpPr/>
          <p:nvPr/>
        </p:nvSpPr>
        <p:spPr>
          <a:xfrm>
            <a:off x="4638675" y="2976563"/>
            <a:ext cx="1831410" cy="1407612"/>
          </a:xfrm>
          <a:prstGeom prst="rect">
            <a:avLst/>
          </a:prstGeom>
          <a:noFill/>
          <a:ln/>
        </p:spPr>
        <p:txBody>
          <a:bodyPr/>
          <a:lstStyle/>
          <a:p>
            <a:endParaRPr lang="en-IL"/>
          </a:p>
        </p:txBody>
      </p:sp>
      <p:sp>
        <p:nvSpPr>
          <p:cNvPr id="17" name="Shape 14"/>
          <p:cNvSpPr/>
          <p:nvPr/>
        </p:nvSpPr>
        <p:spPr>
          <a:xfrm>
            <a:off x="704850" y="1291214"/>
            <a:ext cx="1831410" cy="1407612"/>
          </a:xfrm>
          <a:prstGeom prst="rect">
            <a:avLst/>
          </a:prstGeom>
          <a:noFill/>
          <a:ln/>
        </p:spPr>
        <p:txBody>
          <a:bodyPr/>
          <a:lstStyle/>
          <a:p>
            <a:endParaRPr lang="en-IL"/>
          </a:p>
        </p:txBody>
      </p:sp>
      <p:sp>
        <p:nvSpPr>
          <p:cNvPr id="20" name="Shape 17"/>
          <p:cNvSpPr/>
          <p:nvPr/>
        </p:nvSpPr>
        <p:spPr>
          <a:xfrm>
            <a:off x="4742743" y="3010476"/>
            <a:ext cx="204788" cy="204788"/>
          </a:xfrm>
          <a:prstGeom prst="rect">
            <a:avLst/>
          </a:prstGeom>
          <a:noFill/>
          <a:ln/>
        </p:spPr>
        <p:txBody>
          <a:bodyPr/>
          <a:lstStyle/>
          <a:p>
            <a:endParaRPr lang="en-IL"/>
          </a:p>
        </p:txBody>
      </p:sp>
      <p:sp>
        <p:nvSpPr>
          <p:cNvPr id="22" name="Shape 19"/>
          <p:cNvSpPr/>
          <p:nvPr/>
        </p:nvSpPr>
        <p:spPr>
          <a:xfrm>
            <a:off x="2776538" y="3010476"/>
            <a:ext cx="204788" cy="204788"/>
          </a:xfrm>
          <a:prstGeom prst="rect">
            <a:avLst/>
          </a:prstGeom>
          <a:noFill/>
          <a:ln/>
        </p:spPr>
        <p:txBody>
          <a:bodyPr/>
          <a:lstStyle/>
          <a:p>
            <a:endParaRPr lang="en-IL"/>
          </a:p>
        </p:txBody>
      </p:sp>
      <p:sp>
        <p:nvSpPr>
          <p:cNvPr id="24" name="Shape 21"/>
          <p:cNvSpPr/>
          <p:nvPr/>
        </p:nvSpPr>
        <p:spPr>
          <a:xfrm>
            <a:off x="804863" y="3020001"/>
            <a:ext cx="200025" cy="200025"/>
          </a:xfrm>
          <a:prstGeom prst="rect">
            <a:avLst/>
          </a:prstGeom>
          <a:noFill/>
          <a:ln/>
        </p:spPr>
        <p:txBody>
          <a:bodyPr/>
          <a:lstStyle/>
          <a:p>
            <a:endParaRPr lang="en-IL"/>
          </a:p>
        </p:txBody>
      </p:sp>
      <p:sp>
        <p:nvSpPr>
          <p:cNvPr id="50" name="Text 27"/>
          <p:cNvSpPr/>
          <p:nvPr/>
        </p:nvSpPr>
        <p:spPr>
          <a:xfrm>
            <a:off x="807021" y="1818160"/>
            <a:ext cx="1597444" cy="733164"/>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Full autonomy, fewer false alarms, faster response</a:t>
            </a:r>
          </a:p>
        </p:txBody>
      </p:sp>
      <p:sp>
        <p:nvSpPr>
          <p:cNvPr id="51" name="Text 28"/>
          <p:cNvSpPr/>
          <p:nvPr/>
        </p:nvSpPr>
        <p:spPr>
          <a:xfrm>
            <a:off x="4733199" y="3356440"/>
            <a:ext cx="1632447" cy="591473"/>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Scalable from one site to national networks</a:t>
            </a:r>
            <a:endParaRPr lang="en-US" sz="1200" dirty="0">
              <a:solidFill>
                <a:schemeClr val="bg1"/>
              </a:solidFill>
            </a:endParaRPr>
          </a:p>
        </p:txBody>
      </p:sp>
      <p:sp>
        <p:nvSpPr>
          <p:cNvPr id="52" name="Text 29"/>
          <p:cNvSpPr/>
          <p:nvPr/>
        </p:nvSpPr>
        <p:spPr>
          <a:xfrm>
            <a:off x="2766994" y="3358718"/>
            <a:ext cx="1623550" cy="398427"/>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Actionable intelligence</a:t>
            </a:r>
            <a:endParaRPr lang="en-US" sz="1200" dirty="0">
              <a:solidFill>
                <a:schemeClr val="bg1"/>
              </a:solidFill>
            </a:endParaRPr>
          </a:p>
        </p:txBody>
      </p:sp>
      <p:sp>
        <p:nvSpPr>
          <p:cNvPr id="53" name="Text 30"/>
          <p:cNvSpPr/>
          <p:nvPr/>
        </p:nvSpPr>
        <p:spPr>
          <a:xfrm>
            <a:off x="821606" y="3376145"/>
            <a:ext cx="1597444" cy="381000"/>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Plug-and-play deployment</a:t>
            </a:r>
            <a:endParaRPr lang="en-US" sz="1200" dirty="0">
              <a:solidFill>
                <a:schemeClr val="bg1"/>
              </a:solidFill>
            </a:endParaRPr>
          </a:p>
        </p:txBody>
      </p:sp>
      <p:sp>
        <p:nvSpPr>
          <p:cNvPr id="54" name="Text 31"/>
          <p:cNvSpPr/>
          <p:nvPr/>
        </p:nvSpPr>
        <p:spPr>
          <a:xfrm>
            <a:off x="4733199" y="1788418"/>
            <a:ext cx="1640094" cy="485905"/>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One OS for all devices</a:t>
            </a:r>
            <a:endParaRPr lang="en-US" sz="1200" dirty="0">
              <a:solidFill>
                <a:schemeClr val="bg1"/>
              </a:solidFill>
            </a:endParaRPr>
          </a:p>
        </p:txBody>
      </p:sp>
      <p:sp>
        <p:nvSpPr>
          <p:cNvPr id="55" name="Text 32"/>
          <p:cNvSpPr/>
          <p:nvPr/>
        </p:nvSpPr>
        <p:spPr>
          <a:xfrm>
            <a:off x="2766994" y="1829856"/>
            <a:ext cx="1631196" cy="495953"/>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Proven defense-grade capabilities</a:t>
            </a:r>
            <a:endParaRPr lang="en-US" sz="1200" dirty="0">
              <a:solidFill>
                <a:schemeClr val="bg1"/>
              </a:solidFill>
            </a:endParaRPr>
          </a:p>
        </p:txBody>
      </p:sp>
      <p:sp>
        <p:nvSpPr>
          <p:cNvPr id="56" name="Text 33"/>
          <p:cNvSpPr/>
          <p:nvPr/>
        </p:nvSpPr>
        <p:spPr>
          <a:xfrm>
            <a:off x="702124" y="266700"/>
            <a:ext cx="8001000" cy="342900"/>
          </a:xfrm>
          <a:prstGeom prst="rect">
            <a:avLst/>
          </a:prstGeom>
          <a:noFill/>
          <a:ln/>
        </p:spPr>
        <p:txBody>
          <a:bodyPr wrap="square" rtlCol="0" anchor="ctr"/>
          <a:lstStyle/>
          <a:p>
            <a:pPr algn="ctr">
              <a:lnSpc>
                <a:spcPts val="2700"/>
              </a:lnSpc>
            </a:pPr>
            <a:r>
              <a:rPr lang="en-US" sz="2000" b="1" kern="0" spc="-50" dirty="0">
                <a:solidFill>
                  <a:schemeClr val="bg1"/>
                </a:solidFill>
                <a:latin typeface="Raleway" pitchFamily="34" charset="0"/>
                <a:ea typeface="Raleway" pitchFamily="34" charset="-122"/>
                <a:cs typeface="Raleway" pitchFamily="34" charset="-120"/>
              </a:rPr>
              <a:t>The </a:t>
            </a:r>
            <a:r>
              <a:rPr lang="en-US" sz="2000" b="1" kern="0" spc="-50" dirty="0" err="1">
                <a:solidFill>
                  <a:schemeClr val="bg1"/>
                </a:solidFill>
                <a:latin typeface="Raleway" pitchFamily="34" charset="0"/>
                <a:ea typeface="Raleway" pitchFamily="34" charset="-122"/>
                <a:cs typeface="Raleway" pitchFamily="34" charset="-120"/>
              </a:rPr>
              <a:t>Zorronet</a:t>
            </a:r>
            <a:r>
              <a:rPr lang="en-US" sz="2000" b="1" kern="0" spc="-50" dirty="0">
                <a:solidFill>
                  <a:schemeClr val="bg1"/>
                </a:solidFill>
                <a:latin typeface="Raleway" pitchFamily="34" charset="0"/>
                <a:ea typeface="Raleway" pitchFamily="34" charset="-122"/>
                <a:cs typeface="Raleway" pitchFamily="34" charset="-120"/>
              </a:rPr>
              <a:t> Advantage</a:t>
            </a:r>
            <a:endParaRPr lang="en-US" sz="2000" dirty="0">
              <a:solidFill>
                <a:schemeClr val="bg1"/>
              </a:solidFill>
            </a:endParaRPr>
          </a:p>
        </p:txBody>
      </p:sp>
      <p:pic>
        <p:nvPicPr>
          <p:cNvPr id="27" name="Graphic 26">
            <a:extLst>
              <a:ext uri="{FF2B5EF4-FFF2-40B4-BE49-F238E27FC236}">
                <a16:creationId xmlns:a16="http://schemas.microsoft.com/office/drawing/2014/main" id="{899DF22B-213F-D6E2-B4BF-914C43999B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050" y="323850"/>
            <a:ext cx="228600" cy="228600"/>
          </a:xfrm>
          <a:prstGeom prst="rect">
            <a:avLst/>
          </a:prstGeom>
        </p:spPr>
      </p:pic>
      <p:pic>
        <p:nvPicPr>
          <p:cNvPr id="58" name="Graphic 57">
            <a:extLst>
              <a:ext uri="{FF2B5EF4-FFF2-40B4-BE49-F238E27FC236}">
                <a16:creationId xmlns:a16="http://schemas.microsoft.com/office/drawing/2014/main" id="{628B2BD3-7E44-C4E3-7F05-B272EF0500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2150" y="1460566"/>
            <a:ext cx="193581" cy="193581"/>
          </a:xfrm>
          <a:prstGeom prst="rect">
            <a:avLst/>
          </a:prstGeom>
        </p:spPr>
      </p:pic>
      <p:pic>
        <p:nvPicPr>
          <p:cNvPr id="60" name="Graphic 59">
            <a:extLst>
              <a:ext uri="{FF2B5EF4-FFF2-40B4-BE49-F238E27FC236}">
                <a16:creationId xmlns:a16="http://schemas.microsoft.com/office/drawing/2014/main" id="{EC4C293A-8AE2-DD0B-05C5-B4B68C92AA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28926" y="1460567"/>
            <a:ext cx="200786" cy="200786"/>
          </a:xfrm>
          <a:prstGeom prst="rect">
            <a:avLst/>
          </a:prstGeom>
        </p:spPr>
      </p:pic>
      <p:pic>
        <p:nvPicPr>
          <p:cNvPr id="62" name="Graphic 61">
            <a:extLst>
              <a:ext uri="{FF2B5EF4-FFF2-40B4-BE49-F238E27FC236}">
                <a16:creationId xmlns:a16="http://schemas.microsoft.com/office/drawing/2014/main" id="{B8AF3B82-6383-73C6-093F-FB1DC93E23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94623" y="1450408"/>
            <a:ext cx="194024" cy="194024"/>
          </a:xfrm>
          <a:prstGeom prst="rect">
            <a:avLst/>
          </a:prstGeom>
        </p:spPr>
      </p:pic>
      <p:pic>
        <p:nvPicPr>
          <p:cNvPr id="64" name="Graphic 63">
            <a:extLst>
              <a:ext uri="{FF2B5EF4-FFF2-40B4-BE49-F238E27FC236}">
                <a16:creationId xmlns:a16="http://schemas.microsoft.com/office/drawing/2014/main" id="{5357196F-ECF5-B81F-1752-A990396D9D1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00113" y="2996981"/>
            <a:ext cx="204788" cy="204788"/>
          </a:xfrm>
          <a:prstGeom prst="rect">
            <a:avLst/>
          </a:prstGeom>
        </p:spPr>
      </p:pic>
      <p:pic>
        <p:nvPicPr>
          <p:cNvPr id="67" name="Graphic 66">
            <a:extLst>
              <a:ext uri="{FF2B5EF4-FFF2-40B4-BE49-F238E27FC236}">
                <a16:creationId xmlns:a16="http://schemas.microsoft.com/office/drawing/2014/main" id="{F8ECC720-E694-5787-9F84-38C03CF02B3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822830" y="2988950"/>
            <a:ext cx="204788" cy="204788"/>
          </a:xfrm>
          <a:prstGeom prst="rect">
            <a:avLst/>
          </a:prstGeom>
        </p:spPr>
      </p:pic>
      <p:pic>
        <p:nvPicPr>
          <p:cNvPr id="69" name="Graphic 68">
            <a:extLst>
              <a:ext uri="{FF2B5EF4-FFF2-40B4-BE49-F238E27FC236}">
                <a16:creationId xmlns:a16="http://schemas.microsoft.com/office/drawing/2014/main" id="{4316E0E4-231C-A153-7B9F-CB6D8A010F8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794623" y="3000951"/>
            <a:ext cx="228600" cy="228600"/>
          </a:xfrm>
          <a:prstGeom prst="rect">
            <a:avLst/>
          </a:prstGeom>
        </p:spPr>
      </p:pic>
      <p:pic>
        <p:nvPicPr>
          <p:cNvPr id="73" name="Picture 72" descr="A person sitting in front of several computers&#10;&#10;AI-generated content may be incorrect.">
            <a:extLst>
              <a:ext uri="{FF2B5EF4-FFF2-40B4-BE49-F238E27FC236}">
                <a16:creationId xmlns:a16="http://schemas.microsoft.com/office/drawing/2014/main" id="{65261BD9-8F8F-0E67-A327-CBE227C30E36}"/>
              </a:ext>
            </a:extLst>
          </p:cNvPr>
          <p:cNvPicPr>
            <a:picLocks noChangeAspect="1"/>
          </p:cNvPicPr>
          <p:nvPr/>
        </p:nvPicPr>
        <p:blipFill>
          <a:blip r:embed="rId17"/>
          <a:srcRect r="50117"/>
          <a:stretch>
            <a:fillRect/>
          </a:stretch>
        </p:blipFill>
        <p:spPr>
          <a:xfrm>
            <a:off x="6647436" y="1296889"/>
            <a:ext cx="1925064" cy="2572766"/>
          </a:xfrm>
          <a:prstGeom prst="rect">
            <a:avLst/>
          </a:prstGeom>
        </p:spPr>
      </p:pic>
      <p:sp>
        <p:nvSpPr>
          <p:cNvPr id="74" name="Text 33">
            <a:extLst>
              <a:ext uri="{FF2B5EF4-FFF2-40B4-BE49-F238E27FC236}">
                <a16:creationId xmlns:a16="http://schemas.microsoft.com/office/drawing/2014/main" id="{6BAE3694-F5C8-12AD-9C9D-ADE1B1A816FA}"/>
              </a:ext>
            </a:extLst>
          </p:cNvPr>
          <p:cNvSpPr/>
          <p:nvPr/>
        </p:nvSpPr>
        <p:spPr>
          <a:xfrm>
            <a:off x="702124" y="632666"/>
            <a:ext cx="8001000" cy="342900"/>
          </a:xfrm>
          <a:prstGeom prst="rect">
            <a:avLst/>
          </a:prstGeom>
          <a:noFill/>
          <a:ln/>
        </p:spPr>
        <p:txBody>
          <a:bodyPr wrap="square" rtlCol="0" anchor="ctr"/>
          <a:lstStyle/>
          <a:p>
            <a:pPr algn="ctr">
              <a:lnSpc>
                <a:spcPts val="2700"/>
              </a:lnSpc>
            </a:pPr>
            <a:r>
              <a:rPr lang="en-US" sz="1500" b="1" kern="0" spc="-50" dirty="0">
                <a:solidFill>
                  <a:schemeClr val="bg1"/>
                </a:solidFill>
                <a:latin typeface="Raleway" pitchFamily="34" charset="0"/>
                <a:ea typeface="Raleway" pitchFamily="34" charset="-122"/>
                <a:cs typeface="Raleway" pitchFamily="34" charset="-120"/>
              </a:rPr>
              <a:t>Why customers switch to </a:t>
            </a:r>
            <a:r>
              <a:rPr lang="en-US" sz="1500" b="1" kern="0" spc="-50" dirty="0" err="1">
                <a:solidFill>
                  <a:schemeClr val="bg1"/>
                </a:solidFill>
                <a:latin typeface="Raleway" pitchFamily="34" charset="0"/>
                <a:ea typeface="Raleway" pitchFamily="34" charset="-122"/>
                <a:cs typeface="Raleway" pitchFamily="34" charset="-120"/>
              </a:rPr>
              <a:t>Zorronet</a:t>
            </a:r>
            <a:r>
              <a:rPr lang="en-US" sz="1500" b="1" kern="0" spc="-50" dirty="0">
                <a:solidFill>
                  <a:schemeClr val="bg1"/>
                </a:solidFill>
                <a:latin typeface="Raleway" pitchFamily="34" charset="0"/>
                <a:ea typeface="Raleway" pitchFamily="34" charset="-122"/>
                <a:cs typeface="Raleway" pitchFamily="34" charset="-120"/>
              </a:rPr>
              <a:t>:</a:t>
            </a:r>
            <a:endParaRPr lang="en-US" sz="1500" dirty="0">
              <a:solidFill>
                <a:schemeClr val="bg1"/>
              </a:solidFill>
            </a:endParaRPr>
          </a:p>
        </p:txBody>
      </p:sp>
      <p:sp>
        <p:nvSpPr>
          <p:cNvPr id="75" name="Text 33">
            <a:extLst>
              <a:ext uri="{FF2B5EF4-FFF2-40B4-BE49-F238E27FC236}">
                <a16:creationId xmlns:a16="http://schemas.microsoft.com/office/drawing/2014/main" id="{D61FE6D3-EF59-F7E1-8A1B-25E07ABF67F7}"/>
              </a:ext>
            </a:extLst>
          </p:cNvPr>
          <p:cNvSpPr/>
          <p:nvPr/>
        </p:nvSpPr>
        <p:spPr>
          <a:xfrm>
            <a:off x="702124" y="4235621"/>
            <a:ext cx="8001000" cy="342900"/>
          </a:xfrm>
          <a:prstGeom prst="rect">
            <a:avLst/>
          </a:prstGeom>
          <a:noFill/>
          <a:ln/>
        </p:spPr>
        <p:txBody>
          <a:bodyPr wrap="square" rtlCol="0" anchor="ctr"/>
          <a:lstStyle/>
          <a:p>
            <a:pPr algn="ctr">
              <a:lnSpc>
                <a:spcPts val="2700"/>
              </a:lnSpc>
            </a:pPr>
            <a:r>
              <a:rPr lang="en-US" sz="1500" b="1" kern="0" spc="-50" dirty="0">
                <a:solidFill>
                  <a:schemeClr val="bg1"/>
                </a:solidFill>
                <a:latin typeface="Raleway" pitchFamily="34" charset="0"/>
                <a:ea typeface="Raleway" pitchFamily="34" charset="-122"/>
                <a:cs typeface="Raleway" pitchFamily="34" charset="-120"/>
              </a:rPr>
              <a:t>Security becomes proactive, not reactive.</a:t>
            </a:r>
            <a:r>
              <a:rPr lang="he-IL" sz="1500" b="1" kern="0" spc="-50" dirty="0">
                <a:solidFill>
                  <a:schemeClr val="bg1"/>
                </a:solidFill>
                <a:latin typeface="Raleway" pitchFamily="34" charset="0"/>
                <a:ea typeface="Raleway" pitchFamily="34" charset="-122"/>
                <a:cs typeface="Raleway" pitchFamily="34" charset="-120"/>
              </a:rPr>
              <a:t> </a:t>
            </a:r>
            <a:r>
              <a:rPr lang="en-US" sz="1500" b="1" kern="0" spc="-50" dirty="0">
                <a:solidFill>
                  <a:schemeClr val="bg1"/>
                </a:solidFill>
                <a:latin typeface="Raleway" pitchFamily="34" charset="0"/>
                <a:ea typeface="Raleway" pitchFamily="34" charset="-122"/>
                <a:cs typeface="Raleway" pitchFamily="34" charset="-120"/>
              </a:rPr>
              <a:t>Predictive, not passive.</a:t>
            </a:r>
            <a:r>
              <a:rPr lang="he-IL" sz="1500" b="1" kern="0" spc="-50" dirty="0">
                <a:solidFill>
                  <a:schemeClr val="bg1"/>
                </a:solidFill>
                <a:latin typeface="Raleway" pitchFamily="34" charset="0"/>
                <a:ea typeface="Raleway" pitchFamily="34" charset="-122"/>
                <a:cs typeface="Raleway" pitchFamily="34" charset="-120"/>
              </a:rPr>
              <a:t> </a:t>
            </a:r>
            <a:r>
              <a:rPr lang="en-US" sz="1500" b="1" kern="0" spc="-50" dirty="0">
                <a:solidFill>
                  <a:schemeClr val="bg1"/>
                </a:solidFill>
                <a:latin typeface="Raleway" pitchFamily="34" charset="0"/>
                <a:ea typeface="Raleway" pitchFamily="34" charset="-122"/>
                <a:cs typeface="Raleway" pitchFamily="34" charset="-120"/>
              </a:rPr>
              <a:t>Autonomous, not manual.</a:t>
            </a:r>
            <a:endParaRPr lang="en-US" sz="1500" dirty="0">
              <a:solidFill>
                <a:schemeClr val="bg1"/>
              </a:solidFill>
            </a:endParaRPr>
          </a:p>
        </p:txBody>
      </p:sp>
      <p:sp>
        <p:nvSpPr>
          <p:cNvPr id="76" name="Rectangle 75">
            <a:extLst>
              <a:ext uri="{FF2B5EF4-FFF2-40B4-BE49-F238E27FC236}">
                <a16:creationId xmlns:a16="http://schemas.microsoft.com/office/drawing/2014/main" id="{345E2643-CB9A-7489-2E30-899F95B6B1B7}"/>
              </a:ext>
            </a:extLst>
          </p:cNvPr>
          <p:cNvSpPr/>
          <p:nvPr/>
        </p:nvSpPr>
        <p:spPr>
          <a:xfrm>
            <a:off x="-1" y="-63919"/>
            <a:ext cx="254285" cy="5184525"/>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IL"/>
          </a:p>
        </p:txBody>
      </p:sp>
      <p:cxnSp>
        <p:nvCxnSpPr>
          <p:cNvPr id="78" name="Straight Connector 77">
            <a:extLst>
              <a:ext uri="{FF2B5EF4-FFF2-40B4-BE49-F238E27FC236}">
                <a16:creationId xmlns:a16="http://schemas.microsoft.com/office/drawing/2014/main" id="{441B5653-C3D5-7F43-2031-C4088DFAFC6F}"/>
              </a:ext>
            </a:extLst>
          </p:cNvPr>
          <p:cNvCxnSpPr>
            <a:cxnSpLocks/>
          </p:cNvCxnSpPr>
          <p:nvPr/>
        </p:nvCxnSpPr>
        <p:spPr>
          <a:xfrm>
            <a:off x="872150" y="4103502"/>
            <a:ext cx="7830974"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sp>
        <p:nvSpPr>
          <p:cNvPr id="82" name="Text 28">
            <a:extLst>
              <a:ext uri="{FF2B5EF4-FFF2-40B4-BE49-F238E27FC236}">
                <a16:creationId xmlns:a16="http://schemas.microsoft.com/office/drawing/2014/main" id="{5111490B-AE6A-C0D5-0940-E0D3A4C03DC0}"/>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14</a:t>
            </a:r>
            <a:endParaRPr lang="en-US" sz="1350" dirty="0">
              <a:solidFill>
                <a:schemeClr val="bg1"/>
              </a:solidFill>
            </a:endParaRPr>
          </a:p>
        </p:txBody>
      </p:sp>
      <p:pic>
        <p:nvPicPr>
          <p:cNvPr id="83" name="Graphic 82">
            <a:extLst>
              <a:ext uri="{FF2B5EF4-FFF2-40B4-BE49-F238E27FC236}">
                <a16:creationId xmlns:a16="http://schemas.microsoft.com/office/drawing/2014/main" id="{B960BA96-5940-A50F-AE36-BDF788D9BC3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63220" y="4688296"/>
            <a:ext cx="911860" cy="42998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7">
    <p:bg>
      <p:bgPr>
        <a:solidFill>
          <a:srgbClr val="F0F6FF"/>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DAD60FB2-0EF5-227E-5F88-F17033207499}"/>
              </a:ext>
            </a:extLst>
          </p:cNvPr>
          <p:cNvSpPr/>
          <p:nvPr/>
        </p:nvSpPr>
        <p:spPr>
          <a:xfrm>
            <a:off x="7346" y="-12627"/>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61" name="Rectangle 60">
            <a:extLst>
              <a:ext uri="{FF2B5EF4-FFF2-40B4-BE49-F238E27FC236}">
                <a16:creationId xmlns:a16="http://schemas.microsoft.com/office/drawing/2014/main" id="{AEBA599E-0DB3-FCC0-397A-C4F181876A85}"/>
              </a:ext>
            </a:extLst>
          </p:cNvPr>
          <p:cNvSpPr/>
          <p:nvPr/>
        </p:nvSpPr>
        <p:spPr>
          <a:xfrm>
            <a:off x="17979" y="1260"/>
            <a:ext cx="9144000" cy="5138739"/>
          </a:xfrm>
          <a:prstGeom prst="rect">
            <a:avLst/>
          </a:prstGeom>
          <a:gradFill flip="none" rotWithShape="1">
            <a:gsLst>
              <a:gs pos="0">
                <a:srgbClr val="8A37F6"/>
              </a:gs>
              <a:gs pos="32000">
                <a:schemeClr val="dk1">
                  <a:tint val="44500"/>
                  <a:satMod val="160000"/>
                  <a:alpha val="0"/>
                </a:schemeClr>
              </a:gs>
              <a:gs pos="100000">
                <a:schemeClr val="dk1">
                  <a:tint val="23500"/>
                  <a:satMod val="160000"/>
                  <a:alpha val="0"/>
                </a:schemeClr>
              </a:gs>
            </a:gsLst>
            <a:path path="circle">
              <a:fillToRect l="100000" t="100000"/>
            </a:path>
            <a:tileRect r="-100000" b="-10000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55" name="Rectangle 54">
            <a:extLst>
              <a:ext uri="{FF2B5EF4-FFF2-40B4-BE49-F238E27FC236}">
                <a16:creationId xmlns:a16="http://schemas.microsoft.com/office/drawing/2014/main" id="{4F7B820C-16D8-4EE2-78ED-ECEAB716573B}"/>
              </a:ext>
            </a:extLst>
          </p:cNvPr>
          <p:cNvSpPr/>
          <p:nvPr/>
        </p:nvSpPr>
        <p:spPr>
          <a:xfrm>
            <a:off x="-1" y="-63919"/>
            <a:ext cx="254285" cy="5184525"/>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IL"/>
          </a:p>
        </p:txBody>
      </p:sp>
      <p:sp>
        <p:nvSpPr>
          <p:cNvPr id="56" name="Text 28">
            <a:extLst>
              <a:ext uri="{FF2B5EF4-FFF2-40B4-BE49-F238E27FC236}">
                <a16:creationId xmlns:a16="http://schemas.microsoft.com/office/drawing/2014/main" id="{BD7D1DBA-B87B-EFD7-B726-C6AE3B14D524}"/>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15</a:t>
            </a:r>
            <a:endParaRPr lang="en-US" sz="1350" dirty="0">
              <a:solidFill>
                <a:schemeClr val="bg1"/>
              </a:solidFill>
            </a:endParaRPr>
          </a:p>
        </p:txBody>
      </p:sp>
      <p:pic>
        <p:nvPicPr>
          <p:cNvPr id="57" name="Graphic 56">
            <a:extLst>
              <a:ext uri="{FF2B5EF4-FFF2-40B4-BE49-F238E27FC236}">
                <a16:creationId xmlns:a16="http://schemas.microsoft.com/office/drawing/2014/main" id="{D7DF7E6E-7F7D-C377-AD34-EA32E57991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220" y="4688296"/>
            <a:ext cx="911860" cy="429983"/>
          </a:xfrm>
          <a:prstGeom prst="rect">
            <a:avLst/>
          </a:prstGeom>
        </p:spPr>
      </p:pic>
      <p:pic>
        <p:nvPicPr>
          <p:cNvPr id="46" name="Picture 45" descr="A screenshot of a video camera&#10;&#10;AI-generated content may be incorrect.">
            <a:extLst>
              <a:ext uri="{FF2B5EF4-FFF2-40B4-BE49-F238E27FC236}">
                <a16:creationId xmlns:a16="http://schemas.microsoft.com/office/drawing/2014/main" id="{A09D7270-C93F-8DCC-5DFA-8C41A51F7A54}"/>
              </a:ext>
            </a:extLst>
          </p:cNvPr>
          <p:cNvPicPr>
            <a:picLocks noChangeAspect="1"/>
          </p:cNvPicPr>
          <p:nvPr/>
        </p:nvPicPr>
        <p:blipFill>
          <a:blip r:embed="rId5"/>
          <a:srcRect l="4619" t="1424" r="2524" b="36823"/>
          <a:stretch>
            <a:fillRect/>
          </a:stretch>
        </p:blipFill>
        <p:spPr>
          <a:xfrm>
            <a:off x="1878676" y="2382994"/>
            <a:ext cx="5401339" cy="1923483"/>
          </a:xfrm>
          <a:prstGeom prst="rect">
            <a:avLst/>
          </a:prstGeom>
        </p:spPr>
      </p:pic>
      <p:sp>
        <p:nvSpPr>
          <p:cNvPr id="14" name="Shape 11"/>
          <p:cNvSpPr/>
          <p:nvPr/>
        </p:nvSpPr>
        <p:spPr>
          <a:xfrm>
            <a:off x="6605588" y="3308166"/>
            <a:ext cx="1831410" cy="1407612"/>
          </a:xfrm>
          <a:prstGeom prst="rect">
            <a:avLst/>
          </a:prstGeom>
          <a:noFill/>
          <a:ln/>
        </p:spPr>
        <p:txBody>
          <a:bodyPr/>
          <a:lstStyle/>
          <a:p>
            <a:endParaRPr lang="en-IL"/>
          </a:p>
        </p:txBody>
      </p:sp>
      <p:sp>
        <p:nvSpPr>
          <p:cNvPr id="15" name="Shape 12"/>
          <p:cNvSpPr/>
          <p:nvPr/>
        </p:nvSpPr>
        <p:spPr>
          <a:xfrm>
            <a:off x="704850" y="3308166"/>
            <a:ext cx="1831410" cy="1407612"/>
          </a:xfrm>
          <a:prstGeom prst="rect">
            <a:avLst/>
          </a:prstGeom>
          <a:noFill/>
          <a:ln/>
        </p:spPr>
        <p:txBody>
          <a:bodyPr/>
          <a:lstStyle/>
          <a:p>
            <a:endParaRPr lang="en-IL"/>
          </a:p>
        </p:txBody>
      </p:sp>
      <p:sp>
        <p:nvSpPr>
          <p:cNvPr id="42" name="Text 24"/>
          <p:cNvSpPr/>
          <p:nvPr/>
        </p:nvSpPr>
        <p:spPr>
          <a:xfrm>
            <a:off x="662062" y="266700"/>
            <a:ext cx="8001000" cy="342900"/>
          </a:xfrm>
          <a:prstGeom prst="rect">
            <a:avLst/>
          </a:prstGeom>
          <a:noFill/>
          <a:ln/>
        </p:spPr>
        <p:txBody>
          <a:bodyPr wrap="square" rtlCol="0" anchor="ctr"/>
          <a:lstStyle/>
          <a:p>
            <a:pPr algn="ctr">
              <a:lnSpc>
                <a:spcPts val="2700"/>
              </a:lnSpc>
            </a:pPr>
            <a:r>
              <a:rPr lang="en-US" sz="2000" b="1" dirty="0">
                <a:solidFill>
                  <a:schemeClr val="bg1"/>
                </a:solidFill>
                <a:latin typeface="Raleway" pitchFamily="2" charset="77"/>
              </a:rPr>
              <a:t> The Autonomous Future of Security</a:t>
            </a:r>
            <a:endParaRPr lang="en-US" sz="2000" dirty="0">
              <a:solidFill>
                <a:schemeClr val="bg1"/>
              </a:solidFill>
              <a:latin typeface="Raleway" pitchFamily="2" charset="77"/>
            </a:endParaRPr>
          </a:p>
        </p:txBody>
      </p:sp>
      <p:pic>
        <p:nvPicPr>
          <p:cNvPr id="20" name="Graphic 19">
            <a:extLst>
              <a:ext uri="{FF2B5EF4-FFF2-40B4-BE49-F238E27FC236}">
                <a16:creationId xmlns:a16="http://schemas.microsoft.com/office/drawing/2014/main" id="{1DFA3697-F378-802A-060E-E93CF76628E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47487" y="310447"/>
            <a:ext cx="219299" cy="219299"/>
          </a:xfrm>
          <a:prstGeom prst="rect">
            <a:avLst/>
          </a:prstGeom>
        </p:spPr>
      </p:pic>
      <p:sp>
        <p:nvSpPr>
          <p:cNvPr id="58" name="Text 24">
            <a:extLst>
              <a:ext uri="{FF2B5EF4-FFF2-40B4-BE49-F238E27FC236}">
                <a16:creationId xmlns:a16="http://schemas.microsoft.com/office/drawing/2014/main" id="{1F63E2A2-33BF-E7C3-B92F-129FFE7E50CC}"/>
              </a:ext>
            </a:extLst>
          </p:cNvPr>
          <p:cNvSpPr/>
          <p:nvPr/>
        </p:nvSpPr>
        <p:spPr>
          <a:xfrm>
            <a:off x="2611240" y="911798"/>
            <a:ext cx="4054870" cy="1098127"/>
          </a:xfrm>
          <a:prstGeom prst="rect">
            <a:avLst/>
          </a:prstGeom>
          <a:noFill/>
          <a:ln/>
        </p:spPr>
        <p:txBody>
          <a:bodyPr wrap="square" rtlCol="0" anchor="ctr"/>
          <a:lstStyle/>
          <a:p>
            <a:pPr algn="ctr"/>
            <a:r>
              <a:rPr lang="en-US" sz="1200" dirty="0">
                <a:solidFill>
                  <a:schemeClr val="bg1"/>
                </a:solidFill>
                <a:latin typeface="Raleway" pitchFamily="2" charset="77"/>
              </a:rPr>
              <a:t>Threats evolve. Human monitoring doesn’t scale. But autonomous intelligence does.</a:t>
            </a:r>
            <a:endParaRPr lang="he-IL" sz="1200" dirty="0">
              <a:solidFill>
                <a:schemeClr val="bg1"/>
              </a:solidFill>
              <a:latin typeface="Raleway" pitchFamily="2" charset="77"/>
            </a:endParaRPr>
          </a:p>
          <a:p>
            <a:pPr algn="ctr"/>
            <a:endParaRPr lang="en-US" sz="1200" dirty="0">
              <a:solidFill>
                <a:schemeClr val="bg1"/>
              </a:solidFill>
              <a:latin typeface="Raleway" pitchFamily="2" charset="77"/>
            </a:endParaRPr>
          </a:p>
          <a:p>
            <a:pPr algn="ctr"/>
            <a:r>
              <a:rPr lang="en-US" sz="1200" dirty="0" err="1">
                <a:solidFill>
                  <a:schemeClr val="bg1"/>
                </a:solidFill>
                <a:latin typeface="Raleway" pitchFamily="2" charset="77"/>
              </a:rPr>
              <a:t>Zorronet</a:t>
            </a:r>
            <a:r>
              <a:rPr lang="en-US" sz="1200" dirty="0">
                <a:solidFill>
                  <a:schemeClr val="bg1"/>
                </a:solidFill>
                <a:latin typeface="Raleway" pitchFamily="2" charset="77"/>
              </a:rPr>
              <a:t> is building the next generation of autonomous security. A world where cameras think, systems react, and sites protect themselves.</a:t>
            </a:r>
          </a:p>
        </p:txBody>
      </p:sp>
      <p:cxnSp>
        <p:nvCxnSpPr>
          <p:cNvPr id="60" name="Straight Connector 59">
            <a:extLst>
              <a:ext uri="{FF2B5EF4-FFF2-40B4-BE49-F238E27FC236}">
                <a16:creationId xmlns:a16="http://schemas.microsoft.com/office/drawing/2014/main" id="{107A2E05-4025-AE34-A771-5806509E15FC}"/>
              </a:ext>
            </a:extLst>
          </p:cNvPr>
          <p:cNvCxnSpPr>
            <a:cxnSpLocks/>
          </p:cNvCxnSpPr>
          <p:nvPr/>
        </p:nvCxnSpPr>
        <p:spPr>
          <a:xfrm>
            <a:off x="1922071" y="2221965"/>
            <a:ext cx="5299859"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pic>
        <p:nvPicPr>
          <p:cNvPr id="7" name="Image 0" descr="preencoded.png"/>
          <p:cNvPicPr>
            <a:picLocks noChangeAspect="1"/>
          </p:cNvPicPr>
          <p:nvPr/>
        </p:nvPicPr>
        <p:blipFill>
          <a:blip r:embed="rId3"/>
          <a:stretch>
            <a:fillRect/>
          </a:stretch>
        </p:blipFill>
        <p:spPr>
          <a:xfrm>
            <a:off x="-14287" y="4763"/>
            <a:ext cx="9144000" cy="5129321"/>
          </a:xfrm>
          <a:prstGeom prst="rect">
            <a:avLst/>
          </a:prstGeom>
        </p:spPr>
      </p:pic>
      <p:sp>
        <p:nvSpPr>
          <p:cNvPr id="24" name="Text 18">
            <a:extLst>
              <a:ext uri="{FF2B5EF4-FFF2-40B4-BE49-F238E27FC236}">
                <a16:creationId xmlns:a16="http://schemas.microsoft.com/office/drawing/2014/main" id="{DCA41165-9B34-A19B-E87F-9BE73035A6AF}"/>
              </a:ext>
            </a:extLst>
          </p:cNvPr>
          <p:cNvSpPr/>
          <p:nvPr/>
        </p:nvSpPr>
        <p:spPr>
          <a:xfrm rot="10800000">
            <a:off x="-7143" y="4689483"/>
            <a:ext cx="9144000" cy="452438"/>
          </a:xfrm>
          <a:prstGeom prst="rect">
            <a:avLst/>
          </a:prstGeom>
          <a:solidFill>
            <a:srgbClr val="854DFF">
              <a:alpha val="42000"/>
            </a:srgbClr>
          </a:solidFill>
          <a:ln/>
        </p:spPr>
        <p:txBody>
          <a:bodyPr wrap="square" rtlCol="0" anchor="ctr"/>
          <a:lstStyle/>
          <a:p>
            <a:pPr marL="0" indent="0" algn="r" defTabSz="914400" rtl="1" eaLnBrk="1" latinLnBrk="0" hangingPunct="1">
              <a:buNone/>
            </a:pPr>
            <a:endParaRPr lang="en-US" dirty="0"/>
          </a:p>
        </p:txBody>
      </p:sp>
      <p:sp>
        <p:nvSpPr>
          <p:cNvPr id="3" name="Text 0"/>
          <p:cNvSpPr/>
          <p:nvPr/>
        </p:nvSpPr>
        <p:spPr>
          <a:xfrm rot="10800000">
            <a:off x="0" y="4686300"/>
            <a:ext cx="9144000" cy="452438"/>
          </a:xfrm>
          <a:prstGeom prst="rect">
            <a:avLst/>
          </a:prstGeom>
          <a:solidFill>
            <a:srgbClr val="854DFF">
              <a:alpha val="42000"/>
            </a:srgbClr>
          </a:solidFill>
          <a:ln/>
        </p:spPr>
        <p:txBody>
          <a:bodyPr wrap="square" rtlCol="0" anchor="ctr"/>
          <a:lstStyle/>
          <a:p>
            <a:pPr marL="0" indent="0" algn="r" defTabSz="914400" rtl="1" eaLnBrk="1" latinLnBrk="0" hangingPunct="1">
              <a:buNone/>
            </a:pPr>
            <a:endParaRPr lang="en-US" dirty="0"/>
          </a:p>
        </p:txBody>
      </p:sp>
      <p:sp>
        <p:nvSpPr>
          <p:cNvPr id="4" name="Shape 1"/>
          <p:cNvSpPr/>
          <p:nvPr/>
        </p:nvSpPr>
        <p:spPr>
          <a:xfrm>
            <a:off x="385763" y="4676775"/>
            <a:ext cx="8367712" cy="0"/>
          </a:xfrm>
          <a:prstGeom prst="line">
            <a:avLst/>
          </a:prstGeom>
          <a:noFill/>
          <a:ln w="50800">
            <a:solidFill>
              <a:srgbClr val="FFFFFF"/>
            </a:solidFill>
            <a:prstDash val="solid"/>
          </a:ln>
        </p:spPr>
        <p:txBody>
          <a:bodyPr/>
          <a:lstStyle/>
          <a:p>
            <a:endParaRPr lang="en-IL"/>
          </a:p>
        </p:txBody>
      </p:sp>
      <p:grpSp>
        <p:nvGrpSpPr>
          <p:cNvPr id="23" name="Group 22">
            <a:extLst>
              <a:ext uri="{FF2B5EF4-FFF2-40B4-BE49-F238E27FC236}">
                <a16:creationId xmlns:a16="http://schemas.microsoft.com/office/drawing/2014/main" id="{D7FCD57A-D1A6-1E83-A002-32A237AB817F}"/>
              </a:ext>
            </a:extLst>
          </p:cNvPr>
          <p:cNvGrpSpPr/>
          <p:nvPr/>
        </p:nvGrpSpPr>
        <p:grpSpPr>
          <a:xfrm>
            <a:off x="385763" y="4040716"/>
            <a:ext cx="1366819" cy="500058"/>
            <a:chOff x="3697933" y="4229105"/>
            <a:chExt cx="1705272" cy="623883"/>
          </a:xfrm>
        </p:grpSpPr>
        <p:pic>
          <p:nvPicPr>
            <p:cNvPr id="8" name="Image 1" descr="preencoded.png"/>
            <p:cNvPicPr>
              <a:picLocks noChangeAspect="1"/>
            </p:cNvPicPr>
            <p:nvPr/>
          </p:nvPicPr>
          <p:blipFill>
            <a:blip r:embed="rId4"/>
            <a:stretch>
              <a:fillRect/>
            </a:stretch>
          </p:blipFill>
          <p:spPr>
            <a:xfrm>
              <a:off x="3697933" y="4229105"/>
              <a:ext cx="623888" cy="623883"/>
            </a:xfrm>
            <a:prstGeom prst="rect">
              <a:avLst/>
            </a:prstGeom>
          </p:spPr>
        </p:pic>
        <p:pic>
          <p:nvPicPr>
            <p:cNvPr id="9" name="Image 2" descr="preencoded.png"/>
            <p:cNvPicPr>
              <a:picLocks noChangeAspect="1"/>
            </p:cNvPicPr>
            <p:nvPr/>
          </p:nvPicPr>
          <p:blipFill>
            <a:blip r:embed="rId5"/>
            <a:stretch>
              <a:fillRect/>
            </a:stretch>
          </p:blipFill>
          <p:spPr>
            <a:xfrm>
              <a:off x="5250842" y="4437067"/>
              <a:ext cx="152363" cy="233263"/>
            </a:xfrm>
            <a:prstGeom prst="rect">
              <a:avLst/>
            </a:prstGeom>
          </p:spPr>
        </p:pic>
        <p:pic>
          <p:nvPicPr>
            <p:cNvPr id="10" name="Image 3" descr="preencoded.png"/>
            <p:cNvPicPr>
              <a:picLocks noChangeAspect="1"/>
            </p:cNvPicPr>
            <p:nvPr/>
          </p:nvPicPr>
          <p:blipFill>
            <a:blip r:embed="rId6"/>
            <a:stretch>
              <a:fillRect/>
            </a:stretch>
          </p:blipFill>
          <p:spPr>
            <a:xfrm>
              <a:off x="5103744" y="4437067"/>
              <a:ext cx="133499" cy="233263"/>
            </a:xfrm>
            <a:prstGeom prst="rect">
              <a:avLst/>
            </a:prstGeom>
          </p:spPr>
        </p:pic>
        <p:pic>
          <p:nvPicPr>
            <p:cNvPr id="11" name="Image 4" descr="preencoded.png"/>
            <p:cNvPicPr>
              <a:picLocks noChangeAspect="1"/>
            </p:cNvPicPr>
            <p:nvPr/>
          </p:nvPicPr>
          <p:blipFill>
            <a:blip r:embed="rId7"/>
            <a:stretch>
              <a:fillRect/>
            </a:stretch>
          </p:blipFill>
          <p:spPr>
            <a:xfrm>
              <a:off x="4898789" y="4437067"/>
              <a:ext cx="165069" cy="233263"/>
            </a:xfrm>
            <a:prstGeom prst="rect">
              <a:avLst/>
            </a:prstGeom>
          </p:spPr>
        </p:pic>
        <p:pic>
          <p:nvPicPr>
            <p:cNvPr id="12" name="Image 5" descr="preencoded.png"/>
            <p:cNvPicPr>
              <a:picLocks noChangeAspect="1"/>
            </p:cNvPicPr>
            <p:nvPr/>
          </p:nvPicPr>
          <p:blipFill>
            <a:blip r:embed="rId8"/>
            <a:stretch>
              <a:fillRect/>
            </a:stretch>
          </p:blipFill>
          <p:spPr>
            <a:xfrm>
              <a:off x="4702243" y="4437067"/>
              <a:ext cx="160344" cy="233263"/>
            </a:xfrm>
            <a:prstGeom prst="rect">
              <a:avLst/>
            </a:prstGeom>
          </p:spPr>
        </p:pic>
        <p:pic>
          <p:nvPicPr>
            <p:cNvPr id="13" name="Image 6" descr="preencoded.png"/>
            <p:cNvPicPr>
              <a:picLocks noChangeAspect="1"/>
            </p:cNvPicPr>
            <p:nvPr/>
          </p:nvPicPr>
          <p:blipFill>
            <a:blip r:embed="rId9"/>
            <a:stretch>
              <a:fillRect/>
            </a:stretch>
          </p:blipFill>
          <p:spPr>
            <a:xfrm>
              <a:off x="4514738" y="4437067"/>
              <a:ext cx="161553" cy="233263"/>
            </a:xfrm>
            <a:prstGeom prst="rect">
              <a:avLst/>
            </a:prstGeom>
          </p:spPr>
        </p:pic>
        <p:pic>
          <p:nvPicPr>
            <p:cNvPr id="14" name="Image 7" descr="preencoded.png"/>
            <p:cNvPicPr>
              <a:picLocks noChangeAspect="1"/>
            </p:cNvPicPr>
            <p:nvPr/>
          </p:nvPicPr>
          <p:blipFill>
            <a:blip r:embed="rId10"/>
            <a:stretch>
              <a:fillRect/>
            </a:stretch>
          </p:blipFill>
          <p:spPr>
            <a:xfrm>
              <a:off x="4323606" y="4437067"/>
              <a:ext cx="161553" cy="233263"/>
            </a:xfrm>
            <a:prstGeom prst="rect">
              <a:avLst/>
            </a:prstGeom>
          </p:spPr>
        </p:pic>
        <p:pic>
          <p:nvPicPr>
            <p:cNvPr id="15" name="Image 8" descr="preencoded.png"/>
            <p:cNvPicPr>
              <a:picLocks noChangeAspect="1"/>
            </p:cNvPicPr>
            <p:nvPr/>
          </p:nvPicPr>
          <p:blipFill>
            <a:blip r:embed="rId8"/>
            <a:stretch>
              <a:fillRect/>
            </a:stretch>
          </p:blipFill>
          <p:spPr>
            <a:xfrm>
              <a:off x="4127078" y="4437067"/>
              <a:ext cx="160344" cy="233263"/>
            </a:xfrm>
            <a:prstGeom prst="rect">
              <a:avLst/>
            </a:prstGeom>
          </p:spPr>
        </p:pic>
        <p:pic>
          <p:nvPicPr>
            <p:cNvPr id="16" name="Image 9" descr="preencoded.png"/>
            <p:cNvPicPr>
              <a:picLocks noChangeAspect="1"/>
            </p:cNvPicPr>
            <p:nvPr/>
          </p:nvPicPr>
          <p:blipFill>
            <a:blip r:embed="rId11"/>
            <a:stretch>
              <a:fillRect/>
            </a:stretch>
          </p:blipFill>
          <p:spPr>
            <a:xfrm>
              <a:off x="3942606" y="4437067"/>
              <a:ext cx="153814" cy="233263"/>
            </a:xfrm>
            <a:prstGeom prst="rect">
              <a:avLst/>
            </a:prstGeom>
          </p:spPr>
        </p:pic>
      </p:grpSp>
      <p:grpSp>
        <p:nvGrpSpPr>
          <p:cNvPr id="2" name="Group 1">
            <a:extLst>
              <a:ext uri="{FF2B5EF4-FFF2-40B4-BE49-F238E27FC236}">
                <a16:creationId xmlns:a16="http://schemas.microsoft.com/office/drawing/2014/main" id="{F4512DAB-D543-B547-ECE4-2C36E94538CE}"/>
              </a:ext>
            </a:extLst>
          </p:cNvPr>
          <p:cNvGrpSpPr/>
          <p:nvPr/>
        </p:nvGrpSpPr>
        <p:grpSpPr>
          <a:xfrm>
            <a:off x="154782" y="4793456"/>
            <a:ext cx="8834437" cy="238125"/>
            <a:chOff x="9294686" y="4781550"/>
            <a:chExt cx="8834437" cy="238125"/>
          </a:xfrm>
        </p:grpSpPr>
        <p:sp>
          <p:nvSpPr>
            <p:cNvPr id="19" name="Text 6"/>
            <p:cNvSpPr/>
            <p:nvPr/>
          </p:nvSpPr>
          <p:spPr>
            <a:xfrm>
              <a:off x="9294686" y="4781550"/>
              <a:ext cx="2195513" cy="238125"/>
            </a:xfrm>
            <a:prstGeom prst="rect">
              <a:avLst/>
            </a:prstGeom>
            <a:noFill/>
            <a:ln/>
          </p:spPr>
          <p:txBody>
            <a:bodyPr wrap="square" rtlCol="0" anchor="ctr"/>
            <a:lstStyle/>
            <a:p>
              <a:pPr marL="0" indent="0" algn="l">
                <a:lnSpc>
                  <a:spcPts val="1890"/>
                </a:lnSpc>
                <a:buNone/>
              </a:pPr>
              <a:r>
                <a:rPr lang="en-US" sz="1350" b="1" kern="0" spc="-13" dirty="0">
                  <a:solidFill>
                    <a:srgbClr val="FFFFFF">
                      <a:alpha val="99000"/>
                    </a:srgbClr>
                  </a:solidFill>
                  <a:latin typeface="Raleway" pitchFamily="34" charset="0"/>
                  <a:ea typeface="Raleway" pitchFamily="34" charset="-122"/>
                  <a:cs typeface="Raleway" pitchFamily="34" charset="-120"/>
                </a:rPr>
                <a:t>Contact: Idan Maayan</a:t>
              </a:r>
              <a:endParaRPr lang="en-US" sz="1350" dirty="0"/>
            </a:p>
          </p:txBody>
        </p:sp>
        <p:sp>
          <p:nvSpPr>
            <p:cNvPr id="20" name="Text 7"/>
            <p:cNvSpPr/>
            <p:nvPr/>
          </p:nvSpPr>
          <p:spPr>
            <a:xfrm>
              <a:off x="15338298" y="4781550"/>
              <a:ext cx="2790825" cy="238125"/>
            </a:xfrm>
            <a:prstGeom prst="rect">
              <a:avLst/>
            </a:prstGeom>
            <a:noFill/>
            <a:ln/>
          </p:spPr>
          <p:txBody>
            <a:bodyPr wrap="square" rtlCol="0" anchor="ctr"/>
            <a:lstStyle/>
            <a:p>
              <a:pPr marL="0" indent="0" algn="l">
                <a:lnSpc>
                  <a:spcPts val="1890"/>
                </a:lnSpc>
                <a:buNone/>
              </a:pPr>
              <a:r>
                <a:rPr lang="en-US" sz="1350" b="1" kern="0" spc="-13" dirty="0">
                  <a:solidFill>
                    <a:srgbClr val="FFFFFF">
                      <a:alpha val="99000"/>
                    </a:srgbClr>
                  </a:solidFill>
                  <a:latin typeface="Raleway" pitchFamily="34" charset="0"/>
                  <a:ea typeface="Raleway" pitchFamily="34" charset="-122"/>
                  <a:cs typeface="Raleway" pitchFamily="34" charset="-120"/>
                </a:rPr>
                <a:t>Website:</a:t>
              </a:r>
              <a:r>
                <a:rPr lang="en-US" sz="1350" b="1" u="sng" kern="0" spc="-13" dirty="0">
                  <a:solidFill>
                    <a:srgbClr val="FFFFFF">
                      <a:alpha val="99000"/>
                    </a:srgbClr>
                  </a:solidFill>
                  <a:latin typeface="Raleway" pitchFamily="34" charset="0"/>
                  <a:ea typeface="Raleway" pitchFamily="34" charset="-122"/>
                  <a:cs typeface="Raleway" pitchFamily="34" charset="-120"/>
                  <a:hlinkClick r:id="rId12">
                    <a:extLst>
                      <a:ext uri="{A12FA001-AC4F-418D-AE19-62706E023703}">
                        <ahyp:hlinkClr xmlns:ahyp="http://schemas.microsoft.com/office/drawing/2018/hyperlinkcolor" val="tx"/>
                      </a:ext>
                    </a:extLst>
                  </a:hlinkClick>
                </a:rPr>
                <a:t> www.zorro-net.com</a:t>
              </a:r>
              <a:endParaRPr lang="en-US" sz="1350" dirty="0"/>
            </a:p>
          </p:txBody>
        </p:sp>
        <p:sp>
          <p:nvSpPr>
            <p:cNvPr id="21" name="Text 8"/>
            <p:cNvSpPr/>
            <p:nvPr/>
          </p:nvSpPr>
          <p:spPr>
            <a:xfrm>
              <a:off x="12099798" y="4781550"/>
              <a:ext cx="2628900" cy="238125"/>
            </a:xfrm>
            <a:prstGeom prst="rect">
              <a:avLst/>
            </a:prstGeom>
            <a:noFill/>
            <a:ln/>
          </p:spPr>
          <p:txBody>
            <a:bodyPr wrap="square" rtlCol="0" anchor="ctr"/>
            <a:lstStyle/>
            <a:p>
              <a:pPr marL="0" indent="0" algn="l">
                <a:lnSpc>
                  <a:spcPts val="1890"/>
                </a:lnSpc>
                <a:buNone/>
              </a:pPr>
              <a:r>
                <a:rPr lang="en-US" sz="1350" b="1" kern="0" spc="-13" dirty="0">
                  <a:solidFill>
                    <a:srgbClr val="FFFFFF">
                      <a:alpha val="99000"/>
                    </a:srgbClr>
                  </a:solidFill>
                  <a:latin typeface="Raleway" pitchFamily="34" charset="0"/>
                  <a:ea typeface="Raleway" pitchFamily="34" charset="-122"/>
                  <a:cs typeface="Raleway" pitchFamily="34" charset="-120"/>
                </a:rPr>
                <a:t>Emil: Idan@zorro-net.com</a:t>
              </a:r>
              <a:endParaRPr lang="en-US" sz="1350" dirty="0"/>
            </a:p>
          </p:txBody>
        </p:sp>
      </p:grpSp>
      <p:sp>
        <p:nvSpPr>
          <p:cNvPr id="25" name="Text 24">
            <a:extLst>
              <a:ext uri="{FF2B5EF4-FFF2-40B4-BE49-F238E27FC236}">
                <a16:creationId xmlns:a16="http://schemas.microsoft.com/office/drawing/2014/main" id="{348EAAC6-88C7-C130-10C4-CD4380C0A1D0}"/>
              </a:ext>
            </a:extLst>
          </p:cNvPr>
          <p:cNvSpPr/>
          <p:nvPr/>
        </p:nvSpPr>
        <p:spPr>
          <a:xfrm>
            <a:off x="1053425" y="2078726"/>
            <a:ext cx="7037150" cy="669236"/>
          </a:xfrm>
          <a:prstGeom prst="rect">
            <a:avLst/>
          </a:prstGeom>
          <a:noFill/>
          <a:ln/>
        </p:spPr>
        <p:txBody>
          <a:bodyPr wrap="square" rtlCol="0" anchor="ctr"/>
          <a:lstStyle/>
          <a:p>
            <a:pPr algn="ctr"/>
            <a:r>
              <a:rPr lang="en-US" sz="2000" b="1" dirty="0">
                <a:solidFill>
                  <a:schemeClr val="bg1"/>
                </a:solidFill>
                <a:latin typeface="Raleway" pitchFamily="2" charset="77"/>
              </a:rPr>
              <a:t>Welcome to autonomous security. </a:t>
            </a:r>
          </a:p>
          <a:p>
            <a:pPr algn="ctr"/>
            <a:r>
              <a:rPr lang="en-US" sz="2000" b="1" dirty="0">
                <a:solidFill>
                  <a:schemeClr val="bg1"/>
                </a:solidFill>
                <a:latin typeface="Raleway" pitchFamily="2" charset="77"/>
              </a:rPr>
              <a:t>Welcome to </a:t>
            </a:r>
            <a:r>
              <a:rPr lang="en-US" sz="2000" b="1" dirty="0" err="1">
                <a:solidFill>
                  <a:schemeClr val="bg1"/>
                </a:solidFill>
                <a:latin typeface="Raleway" pitchFamily="2" charset="77"/>
              </a:rPr>
              <a:t>Zorronet</a:t>
            </a:r>
            <a:r>
              <a:rPr lang="en-US" sz="2000" b="1" dirty="0">
                <a:solidFill>
                  <a:schemeClr val="bg1"/>
                </a:solidFill>
                <a:latin typeface="Raleway" pitchFamily="2" charset="77"/>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name="Slide 15">
    <p:bg>
      <p:bgPr>
        <a:solidFill>
          <a:srgbClr val="F0F6FF"/>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BD16942E-04D5-AAE8-DA32-32947C8AED10}"/>
              </a:ext>
            </a:extLst>
          </p:cNvPr>
          <p:cNvSpPr/>
          <p:nvPr/>
        </p:nvSpPr>
        <p:spPr>
          <a:xfrm>
            <a:off x="7346" y="-41025"/>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12" name="Shape 9"/>
          <p:cNvSpPr/>
          <p:nvPr/>
        </p:nvSpPr>
        <p:spPr>
          <a:xfrm>
            <a:off x="4116857" y="915020"/>
            <a:ext cx="1831410" cy="1407612"/>
          </a:xfrm>
          <a:prstGeom prst="rect">
            <a:avLst/>
          </a:prstGeom>
          <a:noFill/>
          <a:ln/>
        </p:spPr>
        <p:txBody>
          <a:bodyPr/>
          <a:lstStyle/>
          <a:p>
            <a:endParaRPr lang="en-IL"/>
          </a:p>
        </p:txBody>
      </p:sp>
      <p:sp>
        <p:nvSpPr>
          <p:cNvPr id="13" name="Shape 10"/>
          <p:cNvSpPr/>
          <p:nvPr/>
        </p:nvSpPr>
        <p:spPr>
          <a:xfrm>
            <a:off x="6083053" y="915020"/>
            <a:ext cx="1831410" cy="1407612"/>
          </a:xfrm>
          <a:prstGeom prst="rect">
            <a:avLst/>
          </a:prstGeom>
          <a:noFill/>
          <a:ln/>
        </p:spPr>
        <p:txBody>
          <a:bodyPr/>
          <a:lstStyle/>
          <a:p>
            <a:endParaRPr lang="en-IL"/>
          </a:p>
        </p:txBody>
      </p:sp>
      <p:sp>
        <p:nvSpPr>
          <p:cNvPr id="14" name="Shape 11"/>
          <p:cNvSpPr/>
          <p:nvPr/>
        </p:nvSpPr>
        <p:spPr>
          <a:xfrm>
            <a:off x="2149228" y="2976563"/>
            <a:ext cx="1831410" cy="1407612"/>
          </a:xfrm>
          <a:prstGeom prst="rect">
            <a:avLst/>
          </a:prstGeom>
          <a:noFill/>
          <a:ln/>
        </p:spPr>
        <p:txBody>
          <a:bodyPr/>
          <a:lstStyle/>
          <a:p>
            <a:endParaRPr lang="en-IL"/>
          </a:p>
        </p:txBody>
      </p:sp>
      <p:sp>
        <p:nvSpPr>
          <p:cNvPr id="15" name="Shape 12"/>
          <p:cNvSpPr/>
          <p:nvPr/>
        </p:nvSpPr>
        <p:spPr>
          <a:xfrm>
            <a:off x="4116857" y="2976563"/>
            <a:ext cx="1831410" cy="1407612"/>
          </a:xfrm>
          <a:prstGeom prst="rect">
            <a:avLst/>
          </a:prstGeom>
          <a:noFill/>
          <a:ln/>
        </p:spPr>
        <p:txBody>
          <a:bodyPr/>
          <a:lstStyle/>
          <a:p>
            <a:endParaRPr lang="en-IL"/>
          </a:p>
        </p:txBody>
      </p:sp>
      <p:sp>
        <p:nvSpPr>
          <p:cNvPr id="16" name="Shape 13"/>
          <p:cNvSpPr/>
          <p:nvPr/>
        </p:nvSpPr>
        <p:spPr>
          <a:xfrm>
            <a:off x="6083053" y="2976563"/>
            <a:ext cx="1831410" cy="1407612"/>
          </a:xfrm>
          <a:prstGeom prst="rect">
            <a:avLst/>
          </a:prstGeom>
          <a:noFill/>
          <a:ln/>
        </p:spPr>
        <p:txBody>
          <a:bodyPr/>
          <a:lstStyle/>
          <a:p>
            <a:endParaRPr lang="en-IL"/>
          </a:p>
        </p:txBody>
      </p:sp>
      <p:sp>
        <p:nvSpPr>
          <p:cNvPr id="17" name="Shape 14"/>
          <p:cNvSpPr/>
          <p:nvPr/>
        </p:nvSpPr>
        <p:spPr>
          <a:xfrm>
            <a:off x="2149228" y="915020"/>
            <a:ext cx="1831410" cy="1407612"/>
          </a:xfrm>
          <a:prstGeom prst="rect">
            <a:avLst/>
          </a:prstGeom>
          <a:noFill/>
          <a:ln/>
        </p:spPr>
        <p:txBody>
          <a:bodyPr/>
          <a:lstStyle/>
          <a:p>
            <a:endParaRPr lang="en-IL"/>
          </a:p>
        </p:txBody>
      </p:sp>
      <p:sp>
        <p:nvSpPr>
          <p:cNvPr id="22" name="Shape 19"/>
          <p:cNvSpPr/>
          <p:nvPr/>
        </p:nvSpPr>
        <p:spPr>
          <a:xfrm>
            <a:off x="4220916" y="3124200"/>
            <a:ext cx="204788" cy="204788"/>
          </a:xfrm>
          <a:prstGeom prst="rect">
            <a:avLst/>
          </a:prstGeom>
          <a:noFill/>
          <a:ln/>
        </p:spPr>
        <p:txBody>
          <a:bodyPr/>
          <a:lstStyle/>
          <a:p>
            <a:endParaRPr lang="en-IL"/>
          </a:p>
        </p:txBody>
      </p:sp>
      <p:sp>
        <p:nvSpPr>
          <p:cNvPr id="24" name="Shape 21"/>
          <p:cNvSpPr/>
          <p:nvPr/>
        </p:nvSpPr>
        <p:spPr>
          <a:xfrm>
            <a:off x="2249241" y="3133725"/>
            <a:ext cx="200025" cy="200025"/>
          </a:xfrm>
          <a:prstGeom prst="rect">
            <a:avLst/>
          </a:prstGeom>
          <a:noFill/>
          <a:ln/>
        </p:spPr>
        <p:txBody>
          <a:bodyPr/>
          <a:lstStyle/>
          <a:p>
            <a:endParaRPr lang="en-IL"/>
          </a:p>
        </p:txBody>
      </p:sp>
      <p:sp>
        <p:nvSpPr>
          <p:cNvPr id="51" name="Text 27"/>
          <p:cNvSpPr/>
          <p:nvPr/>
        </p:nvSpPr>
        <p:spPr>
          <a:xfrm>
            <a:off x="2251389" y="1352738"/>
            <a:ext cx="1960057" cy="532148"/>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An intruder approaches a restricted zone at night</a:t>
            </a:r>
            <a:endParaRPr lang="en-US" sz="1200" dirty="0">
              <a:solidFill>
                <a:schemeClr val="bg1"/>
              </a:solidFill>
            </a:endParaRPr>
          </a:p>
        </p:txBody>
      </p:sp>
      <p:sp>
        <p:nvSpPr>
          <p:cNvPr id="52" name="Text 28"/>
          <p:cNvSpPr/>
          <p:nvPr/>
        </p:nvSpPr>
        <p:spPr>
          <a:xfrm>
            <a:off x="6812549" y="3013747"/>
            <a:ext cx="1966195" cy="76200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Commanders gain real-time awareness without needing to monitor feeds manually</a:t>
            </a:r>
            <a:endParaRPr lang="en-US" sz="1200" dirty="0">
              <a:solidFill>
                <a:schemeClr val="bg1"/>
              </a:solidFill>
            </a:endParaRPr>
          </a:p>
        </p:txBody>
      </p:sp>
      <p:sp>
        <p:nvSpPr>
          <p:cNvPr id="53" name="Text 29"/>
          <p:cNvSpPr/>
          <p:nvPr/>
        </p:nvSpPr>
        <p:spPr>
          <a:xfrm>
            <a:off x="4528899" y="3013747"/>
            <a:ext cx="1966196" cy="76200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Gates and barriers respond automatically to secure access points</a:t>
            </a:r>
            <a:endParaRPr lang="en-US" sz="1200" dirty="0">
              <a:solidFill>
                <a:schemeClr val="bg1"/>
              </a:solidFill>
            </a:endParaRPr>
          </a:p>
        </p:txBody>
      </p:sp>
      <p:sp>
        <p:nvSpPr>
          <p:cNvPr id="54" name="Text 30"/>
          <p:cNvSpPr/>
          <p:nvPr/>
        </p:nvSpPr>
        <p:spPr>
          <a:xfrm>
            <a:off x="2251388" y="3015052"/>
            <a:ext cx="1960057" cy="76200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Patrol teams receive live video clips, a map location, and recommended actions</a:t>
            </a:r>
            <a:endParaRPr lang="en-US" sz="1200" dirty="0">
              <a:solidFill>
                <a:schemeClr val="bg1"/>
              </a:solidFill>
            </a:endParaRPr>
          </a:p>
        </p:txBody>
      </p:sp>
      <p:sp>
        <p:nvSpPr>
          <p:cNvPr id="55" name="Text 31"/>
          <p:cNvSpPr/>
          <p:nvPr/>
        </p:nvSpPr>
        <p:spPr>
          <a:xfrm>
            <a:off x="6804987" y="1352738"/>
            <a:ext cx="1966195" cy="84893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Nearby PTZ cameras lock on, track the target, and hand off coverage across the perimeter</a:t>
            </a:r>
            <a:endParaRPr lang="en-US" sz="1200" dirty="0">
              <a:solidFill>
                <a:schemeClr val="bg1"/>
              </a:solidFill>
            </a:endParaRPr>
          </a:p>
        </p:txBody>
      </p:sp>
      <p:sp>
        <p:nvSpPr>
          <p:cNvPr id="56" name="Text 32"/>
          <p:cNvSpPr/>
          <p:nvPr/>
        </p:nvSpPr>
        <p:spPr>
          <a:xfrm>
            <a:off x="4407037" y="1352738"/>
            <a:ext cx="2202359" cy="84893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Zorronet’s AI instantly detects movement and identifies the threat as a human carrying a weapon</a:t>
            </a:r>
            <a:endParaRPr lang="en-US" sz="1200" dirty="0">
              <a:solidFill>
                <a:schemeClr val="bg1"/>
              </a:solidFill>
            </a:endParaRPr>
          </a:p>
        </p:txBody>
      </p:sp>
      <p:sp>
        <p:nvSpPr>
          <p:cNvPr id="57" name="Text 33"/>
          <p:cNvSpPr/>
          <p:nvPr/>
        </p:nvSpPr>
        <p:spPr>
          <a:xfrm>
            <a:off x="702124" y="266700"/>
            <a:ext cx="8001000" cy="342900"/>
          </a:xfrm>
          <a:prstGeom prst="rect">
            <a:avLst/>
          </a:prstGeom>
          <a:noFill/>
          <a:ln/>
        </p:spPr>
        <p:txBody>
          <a:bodyPr wrap="square" rtlCol="0" anchor="ctr"/>
          <a:lstStyle/>
          <a:p>
            <a:pPr marL="0" indent="0" algn="ctr">
              <a:lnSpc>
                <a:spcPts val="2700"/>
              </a:lnSpc>
              <a:buNone/>
            </a:pPr>
            <a:r>
              <a:rPr lang="en-US" sz="2000" b="1" kern="0" spc="-50" dirty="0">
                <a:solidFill>
                  <a:schemeClr val="bg1"/>
                </a:solidFill>
                <a:latin typeface="Raleway" pitchFamily="34" charset="0"/>
                <a:ea typeface="Raleway" pitchFamily="34" charset="-122"/>
                <a:cs typeface="Raleway" pitchFamily="34" charset="-120"/>
              </a:rPr>
              <a:t>Use Case: Perimeter Security</a:t>
            </a:r>
            <a:endParaRPr lang="en-US" sz="2000" dirty="0">
              <a:solidFill>
                <a:schemeClr val="bg1"/>
              </a:solidFill>
            </a:endParaRPr>
          </a:p>
        </p:txBody>
      </p:sp>
      <p:pic>
        <p:nvPicPr>
          <p:cNvPr id="2" name="Graphic 1">
            <a:extLst>
              <a:ext uri="{FF2B5EF4-FFF2-40B4-BE49-F238E27FC236}">
                <a16:creationId xmlns:a16="http://schemas.microsoft.com/office/drawing/2014/main" id="{BDEC5A2E-702C-6313-BDE6-55F3E271A6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13621" y="2638553"/>
            <a:ext cx="206440" cy="206440"/>
          </a:xfrm>
          <a:prstGeom prst="rect">
            <a:avLst/>
          </a:prstGeom>
        </p:spPr>
      </p:pic>
      <p:pic>
        <p:nvPicPr>
          <p:cNvPr id="58" name="Graphic 57">
            <a:extLst>
              <a:ext uri="{FF2B5EF4-FFF2-40B4-BE49-F238E27FC236}">
                <a16:creationId xmlns:a16="http://schemas.microsoft.com/office/drawing/2014/main" id="{5B3E5CCC-311E-457D-AF68-82B92CE632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21726" y="333375"/>
            <a:ext cx="202152" cy="202152"/>
          </a:xfrm>
          <a:prstGeom prst="rect">
            <a:avLst/>
          </a:prstGeom>
        </p:spPr>
      </p:pic>
      <p:pic>
        <p:nvPicPr>
          <p:cNvPr id="60" name="Graphic 59">
            <a:extLst>
              <a:ext uri="{FF2B5EF4-FFF2-40B4-BE49-F238E27FC236}">
                <a16:creationId xmlns:a16="http://schemas.microsoft.com/office/drawing/2014/main" id="{D1FF8C32-529A-E8B2-4263-2DB4AD9DB7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34966" y="1026179"/>
            <a:ext cx="201782" cy="201782"/>
          </a:xfrm>
          <a:prstGeom prst="rect">
            <a:avLst/>
          </a:prstGeom>
        </p:spPr>
      </p:pic>
      <p:pic>
        <p:nvPicPr>
          <p:cNvPr id="62" name="Graphic 61">
            <a:extLst>
              <a:ext uri="{FF2B5EF4-FFF2-40B4-BE49-F238E27FC236}">
                <a16:creationId xmlns:a16="http://schemas.microsoft.com/office/drawing/2014/main" id="{706C6A1B-90AE-B643-8025-A15B1D5BE0E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85997" y="1026179"/>
            <a:ext cx="196302" cy="196302"/>
          </a:xfrm>
          <a:prstGeom prst="rect">
            <a:avLst/>
          </a:prstGeom>
        </p:spPr>
      </p:pic>
      <p:pic>
        <p:nvPicPr>
          <p:cNvPr id="64" name="Graphic 63">
            <a:extLst>
              <a:ext uri="{FF2B5EF4-FFF2-40B4-BE49-F238E27FC236}">
                <a16:creationId xmlns:a16="http://schemas.microsoft.com/office/drawing/2014/main" id="{0A1E6687-9D37-9CA2-87F7-2020A7136A9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12550" y="1026179"/>
            <a:ext cx="228600" cy="228600"/>
          </a:xfrm>
          <a:prstGeom prst="rect">
            <a:avLst/>
          </a:prstGeom>
        </p:spPr>
      </p:pic>
      <p:pic>
        <p:nvPicPr>
          <p:cNvPr id="66" name="Graphic 65">
            <a:extLst>
              <a:ext uri="{FF2B5EF4-FFF2-40B4-BE49-F238E27FC236}">
                <a16:creationId xmlns:a16="http://schemas.microsoft.com/office/drawing/2014/main" id="{7F461DDA-7D1F-8333-F43F-6E1F12A6C42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31011" y="2638553"/>
            <a:ext cx="200025" cy="200025"/>
          </a:xfrm>
          <a:prstGeom prst="rect">
            <a:avLst/>
          </a:prstGeom>
        </p:spPr>
      </p:pic>
      <p:pic>
        <p:nvPicPr>
          <p:cNvPr id="68" name="Graphic 67">
            <a:extLst>
              <a:ext uri="{FF2B5EF4-FFF2-40B4-BE49-F238E27FC236}">
                <a16:creationId xmlns:a16="http://schemas.microsoft.com/office/drawing/2014/main" id="{0638C419-3673-A8EA-A645-A74449F622C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517444" y="2638553"/>
            <a:ext cx="228600" cy="228600"/>
          </a:xfrm>
          <a:prstGeom prst="rect">
            <a:avLst/>
          </a:prstGeom>
        </p:spPr>
      </p:pic>
      <p:pic>
        <p:nvPicPr>
          <p:cNvPr id="70" name="Picture 69" descr="A solar panel next to a train track&#10;&#10;AI-generated content may be incorrect.">
            <a:extLst>
              <a:ext uri="{FF2B5EF4-FFF2-40B4-BE49-F238E27FC236}">
                <a16:creationId xmlns:a16="http://schemas.microsoft.com/office/drawing/2014/main" id="{CE53E765-62F4-44A3-5EFB-4FF4E6900756}"/>
              </a:ext>
            </a:extLst>
          </p:cNvPr>
          <p:cNvPicPr>
            <a:picLocks noChangeAspect="1"/>
          </p:cNvPicPr>
          <p:nvPr/>
        </p:nvPicPr>
        <p:blipFill>
          <a:blip r:embed="rId17"/>
          <a:srcRect r="50138"/>
          <a:stretch>
            <a:fillRect/>
          </a:stretch>
        </p:blipFill>
        <p:spPr>
          <a:xfrm>
            <a:off x="446625" y="984000"/>
            <a:ext cx="1529295" cy="1412983"/>
          </a:xfrm>
          <a:prstGeom prst="rect">
            <a:avLst/>
          </a:prstGeom>
        </p:spPr>
      </p:pic>
      <p:pic>
        <p:nvPicPr>
          <p:cNvPr id="71" name="Picture 70" descr="A solar panel next to a train track&#10;&#10;AI-generated content may be incorrect.">
            <a:extLst>
              <a:ext uri="{FF2B5EF4-FFF2-40B4-BE49-F238E27FC236}">
                <a16:creationId xmlns:a16="http://schemas.microsoft.com/office/drawing/2014/main" id="{B854EA14-9469-2775-94E2-2497CF1C2308}"/>
              </a:ext>
            </a:extLst>
          </p:cNvPr>
          <p:cNvPicPr>
            <a:picLocks noChangeAspect="1"/>
          </p:cNvPicPr>
          <p:nvPr/>
        </p:nvPicPr>
        <p:blipFill>
          <a:blip r:embed="rId17"/>
          <a:srcRect l="53857"/>
          <a:stretch>
            <a:fillRect/>
          </a:stretch>
        </p:blipFill>
        <p:spPr>
          <a:xfrm>
            <a:off x="447151" y="2656464"/>
            <a:ext cx="1533529" cy="1531087"/>
          </a:xfrm>
          <a:prstGeom prst="rect">
            <a:avLst/>
          </a:prstGeom>
        </p:spPr>
      </p:pic>
      <p:sp>
        <p:nvSpPr>
          <p:cNvPr id="74" name="Text 28">
            <a:extLst>
              <a:ext uri="{FF2B5EF4-FFF2-40B4-BE49-F238E27FC236}">
                <a16:creationId xmlns:a16="http://schemas.microsoft.com/office/drawing/2014/main" id="{A5485E1B-B0F9-C8ED-50F2-77D4E3302B82}"/>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13</a:t>
            </a:r>
            <a:endParaRPr lang="en-US" sz="1350" dirty="0">
              <a:solidFill>
                <a:schemeClr val="bg1"/>
              </a:solidFill>
            </a:endParaRPr>
          </a:p>
        </p:txBody>
      </p:sp>
      <p:pic>
        <p:nvPicPr>
          <p:cNvPr id="75" name="Graphic 74">
            <a:extLst>
              <a:ext uri="{FF2B5EF4-FFF2-40B4-BE49-F238E27FC236}">
                <a16:creationId xmlns:a16="http://schemas.microsoft.com/office/drawing/2014/main" id="{7961EBB5-F8FF-3155-FA44-439FFB6B32D5}"/>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63220" y="4688296"/>
            <a:ext cx="911860" cy="429983"/>
          </a:xfrm>
          <a:prstGeom prst="rect">
            <a:avLst/>
          </a:prstGeom>
        </p:spPr>
      </p:pic>
      <p:sp>
        <p:nvSpPr>
          <p:cNvPr id="76" name="Rectangle 75">
            <a:extLst>
              <a:ext uri="{FF2B5EF4-FFF2-40B4-BE49-F238E27FC236}">
                <a16:creationId xmlns:a16="http://schemas.microsoft.com/office/drawing/2014/main" id="{CCE0BAEE-CD4E-AD56-FF3B-C7DF3215F698}"/>
              </a:ext>
            </a:extLst>
          </p:cNvPr>
          <p:cNvSpPr/>
          <p:nvPr/>
        </p:nvSpPr>
        <p:spPr>
          <a:xfrm>
            <a:off x="-1" y="-63919"/>
            <a:ext cx="254285" cy="5184525"/>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1D36C3B1-B470-78F8-97EE-A23A6146CB2F}"/>
              </a:ext>
            </a:extLst>
          </p:cNvPr>
          <p:cNvSpPr/>
          <p:nvPr/>
        </p:nvSpPr>
        <p:spPr>
          <a:xfrm>
            <a:off x="7346" y="0"/>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1" eaLnBrk="1" latinLnBrk="0" hangingPunct="1"/>
            <a:endParaRPr lang="en-IL" dirty="0"/>
          </a:p>
        </p:txBody>
      </p:sp>
      <p:sp>
        <p:nvSpPr>
          <p:cNvPr id="59" name="Rectangle 58">
            <a:extLst>
              <a:ext uri="{FF2B5EF4-FFF2-40B4-BE49-F238E27FC236}">
                <a16:creationId xmlns:a16="http://schemas.microsoft.com/office/drawing/2014/main" id="{53AA196E-8077-0AEF-CADC-97EA34C8E5E1}"/>
              </a:ext>
            </a:extLst>
          </p:cNvPr>
          <p:cNvSpPr/>
          <p:nvPr/>
        </p:nvSpPr>
        <p:spPr>
          <a:xfrm>
            <a:off x="7346" y="4761"/>
            <a:ext cx="9144000" cy="5138739"/>
          </a:xfrm>
          <a:prstGeom prst="rect">
            <a:avLst/>
          </a:prstGeom>
          <a:gradFill flip="none" rotWithShape="1">
            <a:gsLst>
              <a:gs pos="0">
                <a:srgbClr val="8A37F6"/>
              </a:gs>
              <a:gs pos="32000">
                <a:schemeClr val="dk1">
                  <a:tint val="44500"/>
                  <a:satMod val="160000"/>
                  <a:alpha val="0"/>
                </a:schemeClr>
              </a:gs>
              <a:gs pos="100000">
                <a:schemeClr val="dk1">
                  <a:tint val="23500"/>
                  <a:satMod val="160000"/>
                  <a:alpha val="0"/>
                </a:schemeClr>
              </a:gs>
            </a:gsLst>
            <a:path path="circle">
              <a:fillToRect l="100000" t="100000"/>
            </a:path>
            <a:tileRect r="-100000" b="-10000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4" name="Shape 1"/>
          <p:cNvSpPr/>
          <p:nvPr/>
        </p:nvSpPr>
        <p:spPr>
          <a:xfrm>
            <a:off x="2672481" y="2974475"/>
            <a:ext cx="1831410" cy="1407612"/>
          </a:xfrm>
          <a:prstGeom prst="rect">
            <a:avLst/>
          </a:prstGeom>
          <a:noFill/>
          <a:ln/>
        </p:spPr>
        <p:txBody>
          <a:bodyPr/>
          <a:lstStyle/>
          <a:p>
            <a:endParaRPr lang="en-IL"/>
          </a:p>
        </p:txBody>
      </p:sp>
      <p:sp>
        <p:nvSpPr>
          <p:cNvPr id="6" name="Shape 3"/>
          <p:cNvSpPr/>
          <p:nvPr/>
        </p:nvSpPr>
        <p:spPr>
          <a:xfrm>
            <a:off x="2672479" y="1404938"/>
            <a:ext cx="1831410" cy="1407612"/>
          </a:xfrm>
          <a:prstGeom prst="rect">
            <a:avLst/>
          </a:prstGeom>
          <a:noFill/>
          <a:ln/>
        </p:spPr>
        <p:txBody>
          <a:bodyPr/>
          <a:lstStyle/>
          <a:p>
            <a:endParaRPr lang="en-IL"/>
          </a:p>
        </p:txBody>
      </p:sp>
      <p:sp>
        <p:nvSpPr>
          <p:cNvPr id="19" name="Shape 16"/>
          <p:cNvSpPr/>
          <p:nvPr/>
        </p:nvSpPr>
        <p:spPr>
          <a:xfrm>
            <a:off x="2776538" y="1552575"/>
            <a:ext cx="204788" cy="204788"/>
          </a:xfrm>
          <a:prstGeom prst="rect">
            <a:avLst/>
          </a:prstGeom>
          <a:noFill/>
          <a:ln/>
        </p:spPr>
        <p:txBody>
          <a:bodyPr/>
          <a:lstStyle/>
          <a:p>
            <a:endParaRPr lang="en-IL">
              <a:solidFill>
                <a:schemeClr val="bg1"/>
              </a:solidFill>
            </a:endParaRPr>
          </a:p>
        </p:txBody>
      </p:sp>
      <p:sp>
        <p:nvSpPr>
          <p:cNvPr id="42" name="Text 20"/>
          <p:cNvSpPr/>
          <p:nvPr/>
        </p:nvSpPr>
        <p:spPr>
          <a:xfrm>
            <a:off x="702117" y="266700"/>
            <a:ext cx="8001000" cy="342900"/>
          </a:xfrm>
          <a:prstGeom prst="rect">
            <a:avLst/>
          </a:prstGeom>
          <a:noFill/>
          <a:ln/>
        </p:spPr>
        <p:txBody>
          <a:bodyPr wrap="square" rtlCol="0" anchor="ctr"/>
          <a:lstStyle/>
          <a:p>
            <a:pPr>
              <a:lnSpc>
                <a:spcPts val="2700"/>
              </a:lnSpc>
            </a:pPr>
            <a:r>
              <a:rPr lang="en-US" sz="2000" b="1" dirty="0">
                <a:solidFill>
                  <a:schemeClr val="bg1"/>
                </a:solidFill>
                <a:latin typeface="Raleway" pitchFamily="2" charset="77"/>
              </a:rPr>
              <a:t>Security is Hitting a Breaking Point</a:t>
            </a:r>
            <a:endParaRPr lang="en-US" sz="2000" dirty="0">
              <a:solidFill>
                <a:schemeClr val="bg1"/>
              </a:solidFill>
              <a:latin typeface="Raleway" pitchFamily="2" charset="77"/>
            </a:endParaRPr>
          </a:p>
        </p:txBody>
      </p:sp>
      <p:pic>
        <p:nvPicPr>
          <p:cNvPr id="56" name="Graphic 55">
            <a:extLst>
              <a:ext uri="{FF2B5EF4-FFF2-40B4-BE49-F238E27FC236}">
                <a16:creationId xmlns:a16="http://schemas.microsoft.com/office/drawing/2014/main" id="{F73A3B07-DDF3-8F29-EB3A-0D2D377F8B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8367" y="321376"/>
            <a:ext cx="259556" cy="228600"/>
          </a:xfrm>
          <a:prstGeom prst="rect">
            <a:avLst/>
          </a:prstGeom>
        </p:spPr>
      </p:pic>
      <p:sp>
        <p:nvSpPr>
          <p:cNvPr id="50" name="Text 24">
            <a:extLst>
              <a:ext uri="{FF2B5EF4-FFF2-40B4-BE49-F238E27FC236}">
                <a16:creationId xmlns:a16="http://schemas.microsoft.com/office/drawing/2014/main" id="{8832207E-C484-3BB9-61C2-DF519C551E7A}"/>
              </a:ext>
            </a:extLst>
          </p:cNvPr>
          <p:cNvSpPr/>
          <p:nvPr/>
        </p:nvSpPr>
        <p:spPr>
          <a:xfrm>
            <a:off x="466204" y="1159976"/>
            <a:ext cx="456315" cy="385715"/>
          </a:xfrm>
          <a:prstGeom prst="rect">
            <a:avLst/>
          </a:prstGeom>
          <a:noFill/>
          <a:ln/>
        </p:spPr>
        <p:txBody>
          <a:bodyPr wrap="square" rtlCol="0" anchor="ctr"/>
          <a:lstStyle/>
          <a:p>
            <a:pPr marL="0" indent="0" algn="l">
              <a:lnSpc>
                <a:spcPts val="1502"/>
              </a:lnSpc>
              <a:buNone/>
            </a:pPr>
            <a:r>
              <a:rPr lang="he-IL" sz="2000" kern="0" spc="-11" dirty="0">
                <a:solidFill>
                  <a:schemeClr val="bg1"/>
                </a:solidFill>
                <a:latin typeface="Raleway" pitchFamily="34" charset="0"/>
                <a:ea typeface="Raleway" pitchFamily="34" charset="-122"/>
                <a:cs typeface="Raleway" pitchFamily="34" charset="-120"/>
              </a:rPr>
              <a:t>01</a:t>
            </a:r>
            <a:endParaRPr lang="en-US" sz="2000" dirty="0">
              <a:solidFill>
                <a:schemeClr val="bg1"/>
              </a:solidFill>
            </a:endParaRPr>
          </a:p>
        </p:txBody>
      </p:sp>
      <p:sp>
        <p:nvSpPr>
          <p:cNvPr id="53" name="Text 24">
            <a:extLst>
              <a:ext uri="{FF2B5EF4-FFF2-40B4-BE49-F238E27FC236}">
                <a16:creationId xmlns:a16="http://schemas.microsoft.com/office/drawing/2014/main" id="{2686E031-0219-CB8B-9698-20769B23E924}"/>
              </a:ext>
            </a:extLst>
          </p:cNvPr>
          <p:cNvSpPr/>
          <p:nvPr/>
        </p:nvSpPr>
        <p:spPr>
          <a:xfrm>
            <a:off x="2895814" y="1159976"/>
            <a:ext cx="523762" cy="385715"/>
          </a:xfrm>
          <a:prstGeom prst="rect">
            <a:avLst/>
          </a:prstGeom>
          <a:noFill/>
          <a:ln/>
        </p:spPr>
        <p:txBody>
          <a:bodyPr wrap="square" rtlCol="0" anchor="ctr"/>
          <a:lstStyle/>
          <a:p>
            <a:pPr marL="0" indent="0" algn="l">
              <a:lnSpc>
                <a:spcPts val="1502"/>
              </a:lnSpc>
              <a:buNone/>
            </a:pPr>
            <a:r>
              <a:rPr lang="he-IL" sz="2000" kern="0" spc="-11" dirty="0">
                <a:solidFill>
                  <a:schemeClr val="bg1"/>
                </a:solidFill>
                <a:latin typeface="Raleway" pitchFamily="34" charset="0"/>
                <a:ea typeface="Raleway" pitchFamily="34" charset="-122"/>
                <a:cs typeface="Raleway" pitchFamily="34" charset="-120"/>
              </a:rPr>
              <a:t>02</a:t>
            </a:r>
            <a:endParaRPr lang="en-US" sz="2000" dirty="0">
              <a:solidFill>
                <a:schemeClr val="bg1"/>
              </a:solidFill>
            </a:endParaRPr>
          </a:p>
        </p:txBody>
      </p:sp>
      <p:sp>
        <p:nvSpPr>
          <p:cNvPr id="55" name="Text 24">
            <a:extLst>
              <a:ext uri="{FF2B5EF4-FFF2-40B4-BE49-F238E27FC236}">
                <a16:creationId xmlns:a16="http://schemas.microsoft.com/office/drawing/2014/main" id="{D490BF7F-467B-583C-212A-AEBCA8A6C34B}"/>
              </a:ext>
            </a:extLst>
          </p:cNvPr>
          <p:cNvSpPr/>
          <p:nvPr/>
        </p:nvSpPr>
        <p:spPr>
          <a:xfrm>
            <a:off x="466204" y="2734776"/>
            <a:ext cx="593134" cy="385715"/>
          </a:xfrm>
          <a:prstGeom prst="rect">
            <a:avLst/>
          </a:prstGeom>
          <a:noFill/>
          <a:ln/>
        </p:spPr>
        <p:txBody>
          <a:bodyPr wrap="square" rtlCol="0" anchor="ctr"/>
          <a:lstStyle/>
          <a:p>
            <a:pPr marL="0" indent="0" algn="l">
              <a:lnSpc>
                <a:spcPts val="1502"/>
              </a:lnSpc>
              <a:buNone/>
            </a:pPr>
            <a:r>
              <a:rPr lang="he-IL" sz="2000" kern="0" spc="-11" dirty="0">
                <a:solidFill>
                  <a:schemeClr val="bg1"/>
                </a:solidFill>
                <a:latin typeface="Raleway" pitchFamily="34" charset="0"/>
                <a:ea typeface="Raleway" pitchFamily="34" charset="-122"/>
                <a:cs typeface="Raleway" pitchFamily="34" charset="-120"/>
              </a:rPr>
              <a:t>03</a:t>
            </a:r>
            <a:endParaRPr lang="en-US" sz="2000" dirty="0">
              <a:solidFill>
                <a:schemeClr val="bg1"/>
              </a:solidFill>
            </a:endParaRPr>
          </a:p>
        </p:txBody>
      </p:sp>
      <p:sp>
        <p:nvSpPr>
          <p:cNvPr id="57" name="Text 24">
            <a:extLst>
              <a:ext uri="{FF2B5EF4-FFF2-40B4-BE49-F238E27FC236}">
                <a16:creationId xmlns:a16="http://schemas.microsoft.com/office/drawing/2014/main" id="{0E90C867-65FB-8E19-8A44-6853F84D61AE}"/>
              </a:ext>
            </a:extLst>
          </p:cNvPr>
          <p:cNvSpPr/>
          <p:nvPr/>
        </p:nvSpPr>
        <p:spPr>
          <a:xfrm>
            <a:off x="2884401" y="2734776"/>
            <a:ext cx="593134" cy="385715"/>
          </a:xfrm>
          <a:prstGeom prst="rect">
            <a:avLst/>
          </a:prstGeom>
          <a:noFill/>
          <a:ln/>
        </p:spPr>
        <p:txBody>
          <a:bodyPr wrap="square" rtlCol="0" anchor="ctr"/>
          <a:lstStyle/>
          <a:p>
            <a:pPr marL="0" indent="0" algn="l">
              <a:lnSpc>
                <a:spcPts val="1502"/>
              </a:lnSpc>
              <a:buNone/>
            </a:pPr>
            <a:r>
              <a:rPr lang="he-IL" sz="2000" kern="0" spc="-11" dirty="0">
                <a:solidFill>
                  <a:schemeClr val="bg1"/>
                </a:solidFill>
                <a:latin typeface="Raleway" pitchFamily="34" charset="0"/>
                <a:ea typeface="Raleway" pitchFamily="34" charset="-122"/>
                <a:cs typeface="Raleway" pitchFamily="34" charset="-120"/>
              </a:rPr>
              <a:t>04</a:t>
            </a:r>
            <a:endParaRPr lang="en-US" sz="2000" dirty="0">
              <a:solidFill>
                <a:schemeClr val="bg1"/>
              </a:solidFill>
            </a:endParaRPr>
          </a:p>
        </p:txBody>
      </p:sp>
      <p:pic>
        <p:nvPicPr>
          <p:cNvPr id="61" name="Picture 60" descr="A close-up of a security camera&#10;&#10;AI-generated content may be incorrect.">
            <a:extLst>
              <a:ext uri="{FF2B5EF4-FFF2-40B4-BE49-F238E27FC236}">
                <a16:creationId xmlns:a16="http://schemas.microsoft.com/office/drawing/2014/main" id="{3ACD9A7D-1F51-DE56-B68A-381FA00D0438}"/>
              </a:ext>
            </a:extLst>
          </p:cNvPr>
          <p:cNvPicPr>
            <a:picLocks noChangeAspect="1"/>
          </p:cNvPicPr>
          <p:nvPr/>
        </p:nvPicPr>
        <p:blipFill>
          <a:blip r:embed="rId5"/>
          <a:stretch>
            <a:fillRect/>
          </a:stretch>
        </p:blipFill>
        <p:spPr>
          <a:xfrm>
            <a:off x="3805339" y="62595"/>
            <a:ext cx="7221308" cy="4814205"/>
          </a:xfrm>
          <a:prstGeom prst="rect">
            <a:avLst/>
          </a:prstGeom>
        </p:spPr>
      </p:pic>
      <p:sp>
        <p:nvSpPr>
          <p:cNvPr id="63" name="Rectangle 62">
            <a:extLst>
              <a:ext uri="{FF2B5EF4-FFF2-40B4-BE49-F238E27FC236}">
                <a16:creationId xmlns:a16="http://schemas.microsoft.com/office/drawing/2014/main" id="{EC041C32-41BF-352A-D81A-F4A3AE71F8B1}"/>
              </a:ext>
            </a:extLst>
          </p:cNvPr>
          <p:cNvSpPr/>
          <p:nvPr/>
        </p:nvSpPr>
        <p:spPr>
          <a:xfrm>
            <a:off x="-1" y="0"/>
            <a:ext cx="254285" cy="5138739"/>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67" name="Straight Connector 66">
            <a:extLst>
              <a:ext uri="{FF2B5EF4-FFF2-40B4-BE49-F238E27FC236}">
                <a16:creationId xmlns:a16="http://schemas.microsoft.com/office/drawing/2014/main" id="{C70C949E-E7BD-B96A-8E62-DB1418EF4C56}"/>
              </a:ext>
            </a:extLst>
          </p:cNvPr>
          <p:cNvCxnSpPr>
            <a:cxnSpLocks/>
          </p:cNvCxnSpPr>
          <p:nvPr/>
        </p:nvCxnSpPr>
        <p:spPr>
          <a:xfrm>
            <a:off x="2969302" y="1512888"/>
            <a:ext cx="179954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0ECBE6A-E2BD-C863-7417-5D50726889D4}"/>
              </a:ext>
            </a:extLst>
          </p:cNvPr>
          <p:cNvCxnSpPr>
            <a:cxnSpLocks/>
          </p:cNvCxnSpPr>
          <p:nvPr/>
        </p:nvCxnSpPr>
        <p:spPr>
          <a:xfrm>
            <a:off x="2969302" y="3144838"/>
            <a:ext cx="179954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A0DA9B03-26C2-FE51-B6CC-56A04E42A2A7}"/>
              </a:ext>
            </a:extLst>
          </p:cNvPr>
          <p:cNvCxnSpPr>
            <a:cxnSpLocks/>
          </p:cNvCxnSpPr>
          <p:nvPr/>
        </p:nvCxnSpPr>
        <p:spPr>
          <a:xfrm>
            <a:off x="556302" y="1512888"/>
            <a:ext cx="179954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32A92A4-F114-CE67-CBA2-E701EC508197}"/>
              </a:ext>
            </a:extLst>
          </p:cNvPr>
          <p:cNvCxnSpPr>
            <a:cxnSpLocks/>
          </p:cNvCxnSpPr>
          <p:nvPr/>
        </p:nvCxnSpPr>
        <p:spPr>
          <a:xfrm>
            <a:off x="556302" y="3144838"/>
            <a:ext cx="1799548"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sp>
        <p:nvSpPr>
          <p:cNvPr id="77" name="Text 28">
            <a:extLst>
              <a:ext uri="{FF2B5EF4-FFF2-40B4-BE49-F238E27FC236}">
                <a16:creationId xmlns:a16="http://schemas.microsoft.com/office/drawing/2014/main" id="{E4571B42-3D70-405E-E8A4-0D212A4EBBC7}"/>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he-IL" sz="1350" b="1" kern="0" spc="-27" dirty="0">
                <a:solidFill>
                  <a:schemeClr val="bg1"/>
                </a:solidFill>
                <a:latin typeface="Raleway" pitchFamily="34" charset="0"/>
                <a:ea typeface="Raleway" pitchFamily="34" charset="-122"/>
                <a:cs typeface="Raleway" pitchFamily="34" charset="-120"/>
              </a:rPr>
              <a:t>3</a:t>
            </a:r>
            <a:endParaRPr lang="en-US" sz="1350" dirty="0">
              <a:solidFill>
                <a:schemeClr val="bg1"/>
              </a:solidFill>
            </a:endParaRPr>
          </a:p>
        </p:txBody>
      </p:sp>
      <p:pic>
        <p:nvPicPr>
          <p:cNvPr id="78" name="Graphic 77">
            <a:extLst>
              <a:ext uri="{FF2B5EF4-FFF2-40B4-BE49-F238E27FC236}">
                <a16:creationId xmlns:a16="http://schemas.microsoft.com/office/drawing/2014/main" id="{E549EFF0-42C8-E7E6-F164-32D36A0682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3220" y="4688296"/>
            <a:ext cx="911860" cy="429983"/>
          </a:xfrm>
          <a:prstGeom prst="rect">
            <a:avLst/>
          </a:prstGeom>
        </p:spPr>
      </p:pic>
      <p:sp>
        <p:nvSpPr>
          <p:cNvPr id="79" name="Text 22">
            <a:extLst>
              <a:ext uri="{FF2B5EF4-FFF2-40B4-BE49-F238E27FC236}">
                <a16:creationId xmlns:a16="http://schemas.microsoft.com/office/drawing/2014/main" id="{D9CB0226-C648-4AA8-C8FF-9418ACEF8812}"/>
              </a:ext>
            </a:extLst>
          </p:cNvPr>
          <p:cNvSpPr/>
          <p:nvPr/>
        </p:nvSpPr>
        <p:spPr>
          <a:xfrm>
            <a:off x="466203" y="3245287"/>
            <a:ext cx="1979157" cy="479483"/>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This leads to missed events and real losses.</a:t>
            </a:r>
            <a:endParaRPr lang="en-US" sz="1200" dirty="0">
              <a:solidFill>
                <a:schemeClr val="bg1"/>
              </a:solidFill>
            </a:endParaRPr>
          </a:p>
        </p:txBody>
      </p:sp>
      <p:sp>
        <p:nvSpPr>
          <p:cNvPr id="80" name="Text 23">
            <a:extLst>
              <a:ext uri="{FF2B5EF4-FFF2-40B4-BE49-F238E27FC236}">
                <a16:creationId xmlns:a16="http://schemas.microsoft.com/office/drawing/2014/main" id="{1AA84305-2967-D5D3-653C-C356DA152C87}"/>
              </a:ext>
            </a:extLst>
          </p:cNvPr>
          <p:cNvSpPr/>
          <p:nvPr/>
        </p:nvSpPr>
        <p:spPr>
          <a:xfrm>
            <a:off x="2884283" y="1634432"/>
            <a:ext cx="2046325" cy="762000"/>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Cameras don’t coordinate, systems don’t talk to each other, and response is slow and fragmented.</a:t>
            </a:r>
            <a:endParaRPr lang="en-US" sz="1200" dirty="0">
              <a:solidFill>
                <a:schemeClr val="bg1"/>
              </a:solidFill>
            </a:endParaRPr>
          </a:p>
        </p:txBody>
      </p:sp>
      <p:sp>
        <p:nvSpPr>
          <p:cNvPr id="81" name="Text 24">
            <a:extLst>
              <a:ext uri="{FF2B5EF4-FFF2-40B4-BE49-F238E27FC236}">
                <a16:creationId xmlns:a16="http://schemas.microsoft.com/office/drawing/2014/main" id="{AFA2FC0C-36BA-8592-BB62-A48C1D79B1C0}"/>
              </a:ext>
            </a:extLst>
          </p:cNvPr>
          <p:cNvSpPr/>
          <p:nvPr/>
        </p:nvSpPr>
        <p:spPr>
          <a:xfrm>
            <a:off x="478405" y="1634432"/>
            <a:ext cx="1979158" cy="713513"/>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Operators are buried under thousands of alerts, with many being false or irrelevant.</a:t>
            </a:r>
            <a:endParaRPr lang="en-US" sz="1200" dirty="0">
              <a:solidFill>
                <a:schemeClr val="bg1"/>
              </a:solidFill>
            </a:endParaRPr>
          </a:p>
        </p:txBody>
      </p:sp>
      <p:sp>
        <p:nvSpPr>
          <p:cNvPr id="82" name="Text 25">
            <a:extLst>
              <a:ext uri="{FF2B5EF4-FFF2-40B4-BE49-F238E27FC236}">
                <a16:creationId xmlns:a16="http://schemas.microsoft.com/office/drawing/2014/main" id="{A7C4A1DB-8748-0266-03E2-CE7D88F4F162}"/>
              </a:ext>
            </a:extLst>
          </p:cNvPr>
          <p:cNvSpPr/>
          <p:nvPr/>
        </p:nvSpPr>
        <p:spPr>
          <a:xfrm>
            <a:off x="2884400" y="3245287"/>
            <a:ext cx="2046325" cy="617898"/>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Traditional security can’t scale with modern threats, but AI security can.</a:t>
            </a:r>
            <a:endParaRPr lang="en-US" sz="12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0F6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7B965B-4F35-998F-4570-EE099B2AFF20}"/>
              </a:ext>
            </a:extLst>
          </p:cNvPr>
          <p:cNvSpPr/>
          <p:nvPr/>
        </p:nvSpPr>
        <p:spPr>
          <a:xfrm>
            <a:off x="0" y="6368"/>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1" eaLnBrk="1" latinLnBrk="0" hangingPunct="1"/>
            <a:endParaRPr lang="en-IL" dirty="0"/>
          </a:p>
        </p:txBody>
      </p:sp>
      <p:sp>
        <p:nvSpPr>
          <p:cNvPr id="13" name="Shape 10"/>
          <p:cNvSpPr/>
          <p:nvPr/>
        </p:nvSpPr>
        <p:spPr>
          <a:xfrm>
            <a:off x="2672481" y="1404938"/>
            <a:ext cx="1831410" cy="1407612"/>
          </a:xfrm>
          <a:prstGeom prst="rect">
            <a:avLst/>
          </a:prstGeom>
          <a:noFill/>
          <a:ln/>
        </p:spPr>
        <p:txBody>
          <a:bodyPr/>
          <a:lstStyle/>
          <a:p>
            <a:endParaRPr lang="en-IL"/>
          </a:p>
        </p:txBody>
      </p:sp>
      <p:sp>
        <p:nvSpPr>
          <p:cNvPr id="14" name="Shape 11"/>
          <p:cNvSpPr/>
          <p:nvPr/>
        </p:nvSpPr>
        <p:spPr>
          <a:xfrm>
            <a:off x="704850" y="2976563"/>
            <a:ext cx="1831410" cy="1407612"/>
          </a:xfrm>
          <a:prstGeom prst="rect">
            <a:avLst/>
          </a:prstGeom>
          <a:noFill/>
          <a:ln/>
        </p:spPr>
        <p:txBody>
          <a:bodyPr/>
          <a:lstStyle/>
          <a:p>
            <a:endParaRPr lang="en-IL"/>
          </a:p>
        </p:txBody>
      </p:sp>
      <p:sp>
        <p:nvSpPr>
          <p:cNvPr id="15" name="Shape 12"/>
          <p:cNvSpPr/>
          <p:nvPr/>
        </p:nvSpPr>
        <p:spPr>
          <a:xfrm>
            <a:off x="2672479" y="2976563"/>
            <a:ext cx="1831410" cy="1407612"/>
          </a:xfrm>
          <a:prstGeom prst="rect">
            <a:avLst/>
          </a:prstGeom>
          <a:noFill/>
          <a:ln/>
        </p:spPr>
        <p:txBody>
          <a:bodyPr/>
          <a:lstStyle/>
          <a:p>
            <a:endParaRPr lang="en-IL"/>
          </a:p>
        </p:txBody>
      </p:sp>
      <p:sp>
        <p:nvSpPr>
          <p:cNvPr id="16" name="Shape 13"/>
          <p:cNvSpPr/>
          <p:nvPr/>
        </p:nvSpPr>
        <p:spPr>
          <a:xfrm>
            <a:off x="704850" y="1404938"/>
            <a:ext cx="1831410" cy="1407612"/>
          </a:xfrm>
          <a:prstGeom prst="rect">
            <a:avLst/>
          </a:prstGeom>
          <a:noFill/>
          <a:ln/>
        </p:spPr>
        <p:txBody>
          <a:bodyPr/>
          <a:lstStyle/>
          <a:p>
            <a:endParaRPr lang="en-IL"/>
          </a:p>
        </p:txBody>
      </p:sp>
      <p:pic>
        <p:nvPicPr>
          <p:cNvPr id="26" name="Image 2" descr="preencoded.png"/>
          <p:cNvPicPr>
            <a:picLocks noChangeAspect="1"/>
          </p:cNvPicPr>
          <p:nvPr/>
        </p:nvPicPr>
        <p:blipFill>
          <a:blip r:embed="rId3"/>
          <a:stretch>
            <a:fillRect/>
          </a:stretch>
        </p:blipFill>
        <p:spPr>
          <a:xfrm>
            <a:off x="5101655" y="1412944"/>
            <a:ext cx="314688" cy="314688"/>
          </a:xfrm>
          <a:prstGeom prst="rect">
            <a:avLst/>
          </a:prstGeom>
        </p:spPr>
      </p:pic>
      <p:pic>
        <p:nvPicPr>
          <p:cNvPr id="27" name="Image 3" descr="preencoded.png"/>
          <p:cNvPicPr>
            <a:picLocks noChangeAspect="1"/>
          </p:cNvPicPr>
          <p:nvPr/>
        </p:nvPicPr>
        <p:blipFill>
          <a:blip r:embed="rId4"/>
          <a:stretch>
            <a:fillRect/>
          </a:stretch>
        </p:blipFill>
        <p:spPr>
          <a:xfrm>
            <a:off x="891653" y="4132807"/>
            <a:ext cx="334813" cy="334813"/>
          </a:xfrm>
          <a:prstGeom prst="rect">
            <a:avLst/>
          </a:prstGeom>
        </p:spPr>
      </p:pic>
      <p:grpSp>
        <p:nvGrpSpPr>
          <p:cNvPr id="51" name="Group 50">
            <a:extLst>
              <a:ext uri="{FF2B5EF4-FFF2-40B4-BE49-F238E27FC236}">
                <a16:creationId xmlns:a16="http://schemas.microsoft.com/office/drawing/2014/main" id="{9ABB3127-67AB-F2B0-B325-D29CE792E442}"/>
              </a:ext>
            </a:extLst>
          </p:cNvPr>
          <p:cNvGrpSpPr/>
          <p:nvPr/>
        </p:nvGrpSpPr>
        <p:grpSpPr>
          <a:xfrm>
            <a:off x="5144655" y="3473140"/>
            <a:ext cx="261110" cy="261110"/>
            <a:chOff x="2767013" y="1562100"/>
            <a:chExt cx="147638" cy="147638"/>
          </a:xfrm>
        </p:grpSpPr>
        <p:sp>
          <p:nvSpPr>
            <p:cNvPr id="22" name="Shape 19"/>
            <p:cNvSpPr/>
            <p:nvPr/>
          </p:nvSpPr>
          <p:spPr>
            <a:xfrm>
              <a:off x="2767013" y="1562100"/>
              <a:ext cx="147638" cy="147638"/>
            </a:xfrm>
            <a:prstGeom prst="rect">
              <a:avLst/>
            </a:prstGeom>
            <a:noFill/>
            <a:ln/>
          </p:spPr>
          <p:txBody>
            <a:bodyPr/>
            <a:lstStyle/>
            <a:p>
              <a:endParaRPr lang="en-IL"/>
            </a:p>
          </p:txBody>
        </p:sp>
        <p:pic>
          <p:nvPicPr>
            <p:cNvPr id="28" name="Image 4" descr="preencoded.png"/>
            <p:cNvPicPr>
              <a:picLocks noChangeAspect="1"/>
            </p:cNvPicPr>
            <p:nvPr/>
          </p:nvPicPr>
          <p:blipFill>
            <a:blip r:embed="rId5"/>
            <a:stretch>
              <a:fillRect/>
            </a:stretch>
          </p:blipFill>
          <p:spPr>
            <a:xfrm>
              <a:off x="2779316" y="1577479"/>
              <a:ext cx="135334" cy="49213"/>
            </a:xfrm>
            <a:prstGeom prst="rect">
              <a:avLst/>
            </a:prstGeom>
          </p:spPr>
        </p:pic>
        <p:pic>
          <p:nvPicPr>
            <p:cNvPr id="29" name="Image 5" descr="preencoded.png"/>
            <p:cNvPicPr>
              <a:picLocks noChangeAspect="1"/>
            </p:cNvPicPr>
            <p:nvPr/>
          </p:nvPicPr>
          <p:blipFill>
            <a:blip r:embed="rId6"/>
            <a:stretch>
              <a:fillRect/>
            </a:stretch>
          </p:blipFill>
          <p:spPr>
            <a:xfrm>
              <a:off x="2779316" y="1645146"/>
              <a:ext cx="108507" cy="55456"/>
            </a:xfrm>
            <a:prstGeom prst="rect">
              <a:avLst/>
            </a:prstGeom>
          </p:spPr>
        </p:pic>
        <p:pic>
          <p:nvPicPr>
            <p:cNvPr id="30" name="Image 6" descr="preencoded.png"/>
            <p:cNvPicPr>
              <a:picLocks noChangeAspect="1"/>
            </p:cNvPicPr>
            <p:nvPr/>
          </p:nvPicPr>
          <p:blipFill>
            <a:blip r:embed="rId7"/>
            <a:stretch>
              <a:fillRect/>
            </a:stretch>
          </p:blipFill>
          <p:spPr>
            <a:xfrm>
              <a:off x="2779316" y="1595195"/>
              <a:ext cx="135334" cy="110737"/>
            </a:xfrm>
            <a:prstGeom prst="rect">
              <a:avLst/>
            </a:prstGeom>
          </p:spPr>
        </p:pic>
      </p:grpSp>
      <p:sp>
        <p:nvSpPr>
          <p:cNvPr id="42" name="Text 23"/>
          <p:cNvSpPr/>
          <p:nvPr/>
        </p:nvSpPr>
        <p:spPr>
          <a:xfrm>
            <a:off x="5582939" y="1239717"/>
            <a:ext cx="3082054" cy="76200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A full-stack AI Security OS that connects all devices into one intelligent network</a:t>
            </a:r>
            <a:endParaRPr lang="en-US" sz="1200" dirty="0">
              <a:solidFill>
                <a:schemeClr val="bg1"/>
              </a:solidFill>
            </a:endParaRPr>
          </a:p>
        </p:txBody>
      </p:sp>
      <p:sp>
        <p:nvSpPr>
          <p:cNvPr id="44" name="Text 25"/>
          <p:cNvSpPr/>
          <p:nvPr/>
        </p:nvSpPr>
        <p:spPr>
          <a:xfrm>
            <a:off x="1292881" y="4036629"/>
            <a:ext cx="3201637" cy="76200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Automatically detects events, filters noise, and triggers coordinated responses</a:t>
            </a:r>
            <a:endParaRPr lang="en-US" sz="1200" dirty="0">
              <a:solidFill>
                <a:schemeClr val="bg1"/>
              </a:solidFill>
            </a:endParaRPr>
          </a:p>
        </p:txBody>
      </p:sp>
      <p:sp>
        <p:nvSpPr>
          <p:cNvPr id="45" name="Text 26"/>
          <p:cNvSpPr/>
          <p:nvPr/>
        </p:nvSpPr>
        <p:spPr>
          <a:xfrm>
            <a:off x="5587498" y="3275634"/>
            <a:ext cx="2359428" cy="890191"/>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Autonomous monitoring using data-stream analysis, not heavy video processing</a:t>
            </a:r>
            <a:endParaRPr lang="en-US" sz="1200" dirty="0">
              <a:solidFill>
                <a:schemeClr val="bg1"/>
              </a:solidFill>
            </a:endParaRPr>
          </a:p>
        </p:txBody>
      </p:sp>
      <p:pic>
        <p:nvPicPr>
          <p:cNvPr id="50" name="Graphic 49">
            <a:extLst>
              <a:ext uri="{FF2B5EF4-FFF2-40B4-BE49-F238E27FC236}">
                <a16:creationId xmlns:a16="http://schemas.microsoft.com/office/drawing/2014/main" id="{594D52D4-FF8F-805B-9477-E9745C084CA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4096" y="287952"/>
            <a:ext cx="342901" cy="342901"/>
          </a:xfrm>
          <a:prstGeom prst="rect">
            <a:avLst/>
          </a:prstGeom>
        </p:spPr>
      </p:pic>
      <p:sp>
        <p:nvSpPr>
          <p:cNvPr id="43" name="Text 24"/>
          <p:cNvSpPr/>
          <p:nvPr/>
        </p:nvSpPr>
        <p:spPr>
          <a:xfrm>
            <a:off x="5609745" y="2338550"/>
            <a:ext cx="1866179" cy="46777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Deploys instantly on existing infrastructure</a:t>
            </a:r>
            <a:endParaRPr lang="en-US" sz="1200" dirty="0">
              <a:solidFill>
                <a:schemeClr val="bg1"/>
              </a:solidFill>
            </a:endParaRPr>
          </a:p>
        </p:txBody>
      </p:sp>
      <p:pic>
        <p:nvPicPr>
          <p:cNvPr id="53" name="Graphic 52">
            <a:extLst>
              <a:ext uri="{FF2B5EF4-FFF2-40B4-BE49-F238E27FC236}">
                <a16:creationId xmlns:a16="http://schemas.microsoft.com/office/drawing/2014/main" id="{96F90E61-6B82-2C27-52DF-76538C668D5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124383" y="2403967"/>
            <a:ext cx="314689" cy="314689"/>
          </a:xfrm>
          <a:prstGeom prst="rect">
            <a:avLst/>
          </a:prstGeom>
        </p:spPr>
      </p:pic>
      <p:sp>
        <p:nvSpPr>
          <p:cNvPr id="17" name="Rectangle 16">
            <a:extLst>
              <a:ext uri="{FF2B5EF4-FFF2-40B4-BE49-F238E27FC236}">
                <a16:creationId xmlns:a16="http://schemas.microsoft.com/office/drawing/2014/main" id="{9F2F2819-7701-EA88-EF33-0928E4B81F72}"/>
              </a:ext>
            </a:extLst>
          </p:cNvPr>
          <p:cNvSpPr/>
          <p:nvPr/>
        </p:nvSpPr>
        <p:spPr>
          <a:xfrm>
            <a:off x="-1" y="0"/>
            <a:ext cx="254285" cy="5138739"/>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81" name="Straight Connector 80">
            <a:extLst>
              <a:ext uri="{FF2B5EF4-FFF2-40B4-BE49-F238E27FC236}">
                <a16:creationId xmlns:a16="http://schemas.microsoft.com/office/drawing/2014/main" id="{242D2139-4F9C-F76D-1B7B-016E60DD1C85}"/>
              </a:ext>
            </a:extLst>
          </p:cNvPr>
          <p:cNvCxnSpPr>
            <a:cxnSpLocks/>
          </p:cNvCxnSpPr>
          <p:nvPr/>
        </p:nvCxnSpPr>
        <p:spPr>
          <a:xfrm>
            <a:off x="953802" y="4749973"/>
            <a:ext cx="4004788" cy="0"/>
          </a:xfrm>
          <a:prstGeom prst="line">
            <a:avLst/>
          </a:prstGeom>
          <a:ln w="25400">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B5862912-C030-A8F3-BEC7-EC9DC8756CB1}"/>
              </a:ext>
            </a:extLst>
          </p:cNvPr>
          <p:cNvCxnSpPr>
            <a:cxnSpLocks/>
          </p:cNvCxnSpPr>
          <p:nvPr/>
        </p:nvCxnSpPr>
        <p:spPr>
          <a:xfrm flipH="1" flipV="1">
            <a:off x="702513" y="4171248"/>
            <a:ext cx="251289" cy="578725"/>
          </a:xfrm>
          <a:prstGeom prst="line">
            <a:avLst/>
          </a:prstGeom>
          <a:ln w="25400">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B5C283B-A8DC-A8A4-C149-A21C020F5E8A}"/>
              </a:ext>
            </a:extLst>
          </p:cNvPr>
          <p:cNvCxnSpPr>
            <a:cxnSpLocks/>
          </p:cNvCxnSpPr>
          <p:nvPr/>
        </p:nvCxnSpPr>
        <p:spPr>
          <a:xfrm>
            <a:off x="5142537" y="4160051"/>
            <a:ext cx="4586679" cy="0"/>
          </a:xfrm>
          <a:prstGeom prst="line">
            <a:avLst/>
          </a:prstGeom>
          <a:ln w="25400">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B080C63-7C8F-49C8-0388-2029782A0299}"/>
              </a:ext>
            </a:extLst>
          </p:cNvPr>
          <p:cNvCxnSpPr>
            <a:cxnSpLocks/>
          </p:cNvCxnSpPr>
          <p:nvPr/>
        </p:nvCxnSpPr>
        <p:spPr>
          <a:xfrm flipH="1" flipV="1">
            <a:off x="4841990" y="3467883"/>
            <a:ext cx="300547" cy="692168"/>
          </a:xfrm>
          <a:prstGeom prst="line">
            <a:avLst/>
          </a:prstGeom>
          <a:ln w="25400">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937E540C-2C3D-8956-3400-B6CB9A15EA98}"/>
              </a:ext>
            </a:extLst>
          </p:cNvPr>
          <p:cNvCxnSpPr>
            <a:cxnSpLocks/>
          </p:cNvCxnSpPr>
          <p:nvPr/>
        </p:nvCxnSpPr>
        <p:spPr>
          <a:xfrm>
            <a:off x="5142537" y="3010001"/>
            <a:ext cx="5053023" cy="0"/>
          </a:xfrm>
          <a:prstGeom prst="line">
            <a:avLst/>
          </a:prstGeom>
          <a:ln w="25400">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AF62D702-3117-2F86-307F-5DCE839762DD}"/>
              </a:ext>
            </a:extLst>
          </p:cNvPr>
          <p:cNvCxnSpPr>
            <a:cxnSpLocks/>
          </p:cNvCxnSpPr>
          <p:nvPr/>
        </p:nvCxnSpPr>
        <p:spPr>
          <a:xfrm flipH="1" flipV="1">
            <a:off x="4841990" y="2317833"/>
            <a:ext cx="300547" cy="692168"/>
          </a:xfrm>
          <a:prstGeom prst="line">
            <a:avLst/>
          </a:prstGeom>
          <a:ln w="25400">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68D571DF-1C80-BC4E-3E95-8E225145A248}"/>
              </a:ext>
            </a:extLst>
          </p:cNvPr>
          <p:cNvCxnSpPr>
            <a:cxnSpLocks/>
          </p:cNvCxnSpPr>
          <p:nvPr/>
        </p:nvCxnSpPr>
        <p:spPr>
          <a:xfrm>
            <a:off x="5142537" y="2004947"/>
            <a:ext cx="5053023" cy="0"/>
          </a:xfrm>
          <a:prstGeom prst="line">
            <a:avLst/>
          </a:prstGeom>
          <a:ln w="25400">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44E771C1-8A34-94A5-162C-632EF96574C1}"/>
              </a:ext>
            </a:extLst>
          </p:cNvPr>
          <p:cNvCxnSpPr>
            <a:cxnSpLocks/>
          </p:cNvCxnSpPr>
          <p:nvPr/>
        </p:nvCxnSpPr>
        <p:spPr>
          <a:xfrm flipH="1" flipV="1">
            <a:off x="4841990" y="1312779"/>
            <a:ext cx="300547" cy="692168"/>
          </a:xfrm>
          <a:prstGeom prst="line">
            <a:avLst/>
          </a:prstGeom>
          <a:ln w="25400">
            <a:solidFill>
              <a:srgbClr val="8A37F6"/>
            </a:solidFill>
          </a:ln>
        </p:spPr>
        <p:style>
          <a:lnRef idx="1">
            <a:schemeClr val="accent1"/>
          </a:lnRef>
          <a:fillRef idx="0">
            <a:schemeClr val="accent1"/>
          </a:fillRef>
          <a:effectRef idx="0">
            <a:schemeClr val="accent1"/>
          </a:effectRef>
          <a:fontRef idx="minor">
            <a:schemeClr val="tx1"/>
          </a:fontRef>
        </p:style>
      </p:cxnSp>
      <p:sp>
        <p:nvSpPr>
          <p:cNvPr id="98" name="Text 28">
            <a:extLst>
              <a:ext uri="{FF2B5EF4-FFF2-40B4-BE49-F238E27FC236}">
                <a16:creationId xmlns:a16="http://schemas.microsoft.com/office/drawing/2014/main" id="{A386CB2C-43F9-AC3D-D539-3DA6D3809519}"/>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he-IL" sz="1350" b="1" kern="0" spc="-27" dirty="0">
                <a:solidFill>
                  <a:schemeClr val="bg1"/>
                </a:solidFill>
                <a:latin typeface="Raleway" pitchFamily="34" charset="0"/>
                <a:ea typeface="Raleway" pitchFamily="34" charset="-122"/>
                <a:cs typeface="Raleway" pitchFamily="34" charset="-120"/>
              </a:rPr>
              <a:t>4</a:t>
            </a:r>
            <a:endParaRPr lang="en-US" sz="1350" dirty="0">
              <a:solidFill>
                <a:schemeClr val="bg1"/>
              </a:solidFill>
            </a:endParaRPr>
          </a:p>
        </p:txBody>
      </p:sp>
      <p:pic>
        <p:nvPicPr>
          <p:cNvPr id="99" name="Graphic 98">
            <a:extLst>
              <a:ext uri="{FF2B5EF4-FFF2-40B4-BE49-F238E27FC236}">
                <a16:creationId xmlns:a16="http://schemas.microsoft.com/office/drawing/2014/main" id="{E31B8C67-F766-1F96-A4C8-B9D0E17624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63220" y="4688296"/>
            <a:ext cx="911860" cy="429983"/>
          </a:xfrm>
          <a:prstGeom prst="rect">
            <a:avLst/>
          </a:prstGeom>
        </p:spPr>
      </p:pic>
      <p:sp>
        <p:nvSpPr>
          <p:cNvPr id="101" name="Text 20">
            <a:extLst>
              <a:ext uri="{FF2B5EF4-FFF2-40B4-BE49-F238E27FC236}">
                <a16:creationId xmlns:a16="http://schemas.microsoft.com/office/drawing/2014/main" id="{90CD2935-E437-6773-8DDE-295B6F6986E0}"/>
              </a:ext>
            </a:extLst>
          </p:cNvPr>
          <p:cNvSpPr/>
          <p:nvPr/>
        </p:nvSpPr>
        <p:spPr>
          <a:xfrm>
            <a:off x="702117" y="266700"/>
            <a:ext cx="8001000" cy="342900"/>
          </a:xfrm>
          <a:prstGeom prst="rect">
            <a:avLst/>
          </a:prstGeom>
          <a:noFill/>
          <a:ln/>
        </p:spPr>
        <p:txBody>
          <a:bodyPr wrap="square" rtlCol="0" anchor="ctr"/>
          <a:lstStyle/>
          <a:p>
            <a:r>
              <a:rPr lang="en-US" sz="2000" b="1" dirty="0">
                <a:solidFill>
                  <a:schemeClr val="bg1"/>
                </a:solidFill>
                <a:latin typeface="Raleway" pitchFamily="2" charset="77"/>
              </a:rPr>
              <a:t>Introducing </a:t>
            </a:r>
            <a:r>
              <a:rPr lang="en-US" sz="2000" b="1" dirty="0" err="1">
                <a:solidFill>
                  <a:schemeClr val="bg1"/>
                </a:solidFill>
                <a:latin typeface="Raleway" pitchFamily="2" charset="77"/>
              </a:rPr>
              <a:t>Zorronet</a:t>
            </a:r>
            <a:r>
              <a:rPr lang="en-US" sz="2000" b="1" dirty="0">
                <a:solidFill>
                  <a:schemeClr val="bg1"/>
                </a:solidFill>
                <a:latin typeface="Raleway" pitchFamily="2" charset="77"/>
              </a:rPr>
              <a:t>: The Autonomous Security OS</a:t>
            </a:r>
          </a:p>
        </p:txBody>
      </p:sp>
      <p:pic>
        <p:nvPicPr>
          <p:cNvPr id="7" name="Picture 6" descr="A computer with a screen showing a person on it&#10;&#10;AI-generated content may be incorrect.">
            <a:extLst>
              <a:ext uri="{FF2B5EF4-FFF2-40B4-BE49-F238E27FC236}">
                <a16:creationId xmlns:a16="http://schemas.microsoft.com/office/drawing/2014/main" id="{45F4737D-5343-051B-A71A-71699BB2FE42}"/>
              </a:ext>
            </a:extLst>
          </p:cNvPr>
          <p:cNvPicPr>
            <a:picLocks noChangeAspect="1"/>
          </p:cNvPicPr>
          <p:nvPr/>
        </p:nvPicPr>
        <p:blipFill>
          <a:blip r:embed="rId14"/>
          <a:stretch>
            <a:fillRect/>
          </a:stretch>
        </p:blipFill>
        <p:spPr>
          <a:xfrm>
            <a:off x="227446" y="-186614"/>
            <a:ext cx="4844071" cy="484407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5BD0EE-CC44-5E0F-8E0F-89C8DCB2ED21}"/>
              </a:ext>
            </a:extLst>
          </p:cNvPr>
          <p:cNvSpPr/>
          <p:nvPr/>
        </p:nvSpPr>
        <p:spPr>
          <a:xfrm>
            <a:off x="0" y="-7645"/>
            <a:ext cx="9144000"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IL"/>
          </a:p>
        </p:txBody>
      </p:sp>
      <p:pic>
        <p:nvPicPr>
          <p:cNvPr id="29" name="Image 1" descr="preencoded.png"/>
          <p:cNvPicPr>
            <a:picLocks noChangeAspect="1"/>
          </p:cNvPicPr>
          <p:nvPr/>
        </p:nvPicPr>
        <p:blipFill>
          <a:blip r:embed="rId3"/>
          <a:stretch>
            <a:fillRect/>
          </a:stretch>
        </p:blipFill>
        <p:spPr>
          <a:xfrm>
            <a:off x="3644064" y="1314971"/>
            <a:ext cx="5038621" cy="2646012"/>
          </a:xfrm>
          <a:prstGeom prst="rect">
            <a:avLst/>
          </a:prstGeom>
        </p:spPr>
      </p:pic>
      <p:sp>
        <p:nvSpPr>
          <p:cNvPr id="66" name="Shape 21">
            <a:extLst>
              <a:ext uri="{FF2B5EF4-FFF2-40B4-BE49-F238E27FC236}">
                <a16:creationId xmlns:a16="http://schemas.microsoft.com/office/drawing/2014/main" id="{CC773AD3-8269-01C8-282F-9F6E40F1A91C}"/>
              </a:ext>
            </a:extLst>
          </p:cNvPr>
          <p:cNvSpPr/>
          <p:nvPr/>
        </p:nvSpPr>
        <p:spPr>
          <a:xfrm>
            <a:off x="390502" y="871859"/>
            <a:ext cx="3117343" cy="3631077"/>
          </a:xfrm>
          <a:prstGeom prst="roundRect">
            <a:avLst>
              <a:gd name="adj" fmla="val 12992"/>
            </a:avLst>
          </a:prstGeom>
          <a:solidFill>
            <a:schemeClr val="tx1"/>
          </a:solidFill>
          <a:ln/>
        </p:spPr>
        <p:txBody>
          <a:bodyPr/>
          <a:lstStyle/>
          <a:p>
            <a:pPr marL="0" algn="r" defTabSz="914400" rtl="1" eaLnBrk="1" latinLnBrk="0" hangingPunct="1"/>
            <a:endParaRPr lang="en-IL"/>
          </a:p>
        </p:txBody>
      </p:sp>
      <p:sp>
        <p:nvSpPr>
          <p:cNvPr id="16" name="Shape 13"/>
          <p:cNvSpPr/>
          <p:nvPr/>
        </p:nvSpPr>
        <p:spPr>
          <a:xfrm>
            <a:off x="2672479" y="1404938"/>
            <a:ext cx="1831410" cy="1407612"/>
          </a:xfrm>
          <a:prstGeom prst="rect">
            <a:avLst/>
          </a:prstGeom>
          <a:noFill/>
          <a:ln/>
        </p:spPr>
        <p:txBody>
          <a:bodyPr/>
          <a:lstStyle/>
          <a:p>
            <a:endParaRPr lang="en-IL"/>
          </a:p>
        </p:txBody>
      </p:sp>
      <p:sp>
        <p:nvSpPr>
          <p:cNvPr id="17" name="Shape 14"/>
          <p:cNvSpPr/>
          <p:nvPr/>
        </p:nvSpPr>
        <p:spPr>
          <a:xfrm>
            <a:off x="704850" y="2976563"/>
            <a:ext cx="1831410" cy="1407612"/>
          </a:xfrm>
          <a:prstGeom prst="rect">
            <a:avLst/>
          </a:prstGeom>
          <a:noFill/>
          <a:ln/>
        </p:spPr>
        <p:txBody>
          <a:bodyPr/>
          <a:lstStyle/>
          <a:p>
            <a:endParaRPr lang="en-IL"/>
          </a:p>
        </p:txBody>
      </p:sp>
      <p:sp>
        <p:nvSpPr>
          <p:cNvPr id="18" name="Shape 15"/>
          <p:cNvSpPr/>
          <p:nvPr/>
        </p:nvSpPr>
        <p:spPr>
          <a:xfrm>
            <a:off x="2672479" y="2976563"/>
            <a:ext cx="1831410" cy="1407612"/>
          </a:xfrm>
          <a:prstGeom prst="rect">
            <a:avLst/>
          </a:prstGeom>
          <a:noFill/>
          <a:ln/>
        </p:spPr>
        <p:txBody>
          <a:bodyPr/>
          <a:lstStyle/>
          <a:p>
            <a:endParaRPr lang="en-IL"/>
          </a:p>
        </p:txBody>
      </p:sp>
      <p:sp>
        <p:nvSpPr>
          <p:cNvPr id="19" name="Shape 16"/>
          <p:cNvSpPr/>
          <p:nvPr/>
        </p:nvSpPr>
        <p:spPr>
          <a:xfrm>
            <a:off x="704850" y="1404938"/>
            <a:ext cx="1831410" cy="1407612"/>
          </a:xfrm>
          <a:prstGeom prst="rect">
            <a:avLst/>
          </a:prstGeom>
          <a:noFill/>
          <a:ln/>
        </p:spPr>
        <p:txBody>
          <a:bodyPr/>
          <a:lstStyle/>
          <a:p>
            <a:endParaRPr lang="en-IL"/>
          </a:p>
        </p:txBody>
      </p:sp>
      <p:pic>
        <p:nvPicPr>
          <p:cNvPr id="31" name="Image 3" descr="preencoded.png"/>
          <p:cNvPicPr>
            <a:picLocks noChangeAspect="1"/>
          </p:cNvPicPr>
          <p:nvPr/>
        </p:nvPicPr>
        <p:blipFill>
          <a:blip r:embed="rId4"/>
          <a:stretch>
            <a:fillRect/>
          </a:stretch>
        </p:blipFill>
        <p:spPr>
          <a:xfrm>
            <a:off x="497175" y="1125163"/>
            <a:ext cx="166688" cy="166688"/>
          </a:xfrm>
          <a:prstGeom prst="rect">
            <a:avLst/>
          </a:prstGeom>
        </p:spPr>
      </p:pic>
      <p:grpSp>
        <p:nvGrpSpPr>
          <p:cNvPr id="68" name="Group 67">
            <a:extLst>
              <a:ext uri="{FF2B5EF4-FFF2-40B4-BE49-F238E27FC236}">
                <a16:creationId xmlns:a16="http://schemas.microsoft.com/office/drawing/2014/main" id="{6E411386-5460-5C1A-05D3-9F5A122AAB05}"/>
              </a:ext>
            </a:extLst>
          </p:cNvPr>
          <p:cNvGrpSpPr/>
          <p:nvPr/>
        </p:nvGrpSpPr>
        <p:grpSpPr>
          <a:xfrm>
            <a:off x="497175" y="3000480"/>
            <a:ext cx="204788" cy="204788"/>
            <a:chOff x="11707663" y="3124200"/>
            <a:chExt cx="204788" cy="204788"/>
          </a:xfrm>
        </p:grpSpPr>
        <p:sp>
          <p:nvSpPr>
            <p:cNvPr id="23" name="Shape 20"/>
            <p:cNvSpPr/>
            <p:nvPr/>
          </p:nvSpPr>
          <p:spPr>
            <a:xfrm>
              <a:off x="11707663" y="3124200"/>
              <a:ext cx="204788" cy="204788"/>
            </a:xfrm>
            <a:prstGeom prst="rect">
              <a:avLst/>
            </a:prstGeom>
            <a:noFill/>
            <a:ln/>
          </p:spPr>
          <p:txBody>
            <a:bodyPr/>
            <a:lstStyle/>
            <a:p>
              <a:endParaRPr lang="en-IL"/>
            </a:p>
          </p:txBody>
        </p:sp>
        <p:grpSp>
          <p:nvGrpSpPr>
            <p:cNvPr id="53" name="Group 52">
              <a:extLst>
                <a:ext uri="{FF2B5EF4-FFF2-40B4-BE49-F238E27FC236}">
                  <a16:creationId xmlns:a16="http://schemas.microsoft.com/office/drawing/2014/main" id="{264799F4-1D67-60E7-A149-6328E58EFBAA}"/>
                </a:ext>
              </a:extLst>
            </p:cNvPr>
            <p:cNvGrpSpPr/>
            <p:nvPr/>
          </p:nvGrpSpPr>
          <p:grpSpPr>
            <a:xfrm>
              <a:off x="11724727" y="3141266"/>
              <a:ext cx="180180" cy="180181"/>
              <a:chOff x="11724727" y="3141266"/>
              <a:chExt cx="180180" cy="180181"/>
            </a:xfrm>
          </p:grpSpPr>
          <p:pic>
            <p:nvPicPr>
              <p:cNvPr id="32" name="Image 4" descr="preencoded.png"/>
              <p:cNvPicPr>
                <a:picLocks noChangeAspect="1"/>
              </p:cNvPicPr>
              <p:nvPr/>
            </p:nvPicPr>
            <p:blipFill>
              <a:blip r:embed="rId5"/>
              <a:stretch>
                <a:fillRect/>
              </a:stretch>
            </p:blipFill>
            <p:spPr>
              <a:xfrm>
                <a:off x="11741791" y="3175397"/>
                <a:ext cx="146052" cy="111919"/>
              </a:xfrm>
              <a:prstGeom prst="rect">
                <a:avLst/>
              </a:prstGeom>
            </p:spPr>
          </p:pic>
          <p:pic>
            <p:nvPicPr>
              <p:cNvPr id="33" name="Image 5" descr="preencoded.png"/>
              <p:cNvPicPr>
                <a:picLocks noChangeAspect="1"/>
              </p:cNvPicPr>
              <p:nvPr/>
            </p:nvPicPr>
            <p:blipFill>
              <a:blip r:embed="rId6"/>
              <a:stretch>
                <a:fillRect/>
              </a:stretch>
            </p:blipFill>
            <p:spPr>
              <a:xfrm>
                <a:off x="11724727" y="3141266"/>
                <a:ext cx="180180" cy="180181"/>
              </a:xfrm>
              <a:prstGeom prst="rect">
                <a:avLst/>
              </a:prstGeom>
            </p:spPr>
          </p:pic>
        </p:grpSp>
      </p:grpSp>
      <p:grpSp>
        <p:nvGrpSpPr>
          <p:cNvPr id="54" name="Group 53">
            <a:extLst>
              <a:ext uri="{FF2B5EF4-FFF2-40B4-BE49-F238E27FC236}">
                <a16:creationId xmlns:a16="http://schemas.microsoft.com/office/drawing/2014/main" id="{C35097AD-3F8A-0AAD-908D-3F60A5E94803}"/>
              </a:ext>
            </a:extLst>
          </p:cNvPr>
          <p:cNvGrpSpPr/>
          <p:nvPr/>
        </p:nvGrpSpPr>
        <p:grpSpPr>
          <a:xfrm>
            <a:off x="531303" y="3812061"/>
            <a:ext cx="168278" cy="173537"/>
            <a:chOff x="9735988" y="3133725"/>
            <a:chExt cx="200025" cy="206276"/>
          </a:xfrm>
        </p:grpSpPr>
        <p:sp>
          <p:nvSpPr>
            <p:cNvPr id="25" name="Shape 22"/>
            <p:cNvSpPr/>
            <p:nvPr/>
          </p:nvSpPr>
          <p:spPr>
            <a:xfrm>
              <a:off x="9735988" y="3133725"/>
              <a:ext cx="200025" cy="200025"/>
            </a:xfrm>
            <a:prstGeom prst="rect">
              <a:avLst/>
            </a:prstGeom>
            <a:noFill/>
            <a:ln/>
          </p:spPr>
          <p:txBody>
            <a:bodyPr/>
            <a:lstStyle/>
            <a:p>
              <a:endParaRPr lang="en-IL"/>
            </a:p>
          </p:txBody>
        </p:sp>
        <p:pic>
          <p:nvPicPr>
            <p:cNvPr id="34" name="Image 6" descr="preencoded.png"/>
            <p:cNvPicPr>
              <a:picLocks noChangeAspect="1"/>
            </p:cNvPicPr>
            <p:nvPr/>
          </p:nvPicPr>
          <p:blipFill>
            <a:blip r:embed="rId7"/>
            <a:stretch>
              <a:fillRect/>
            </a:stretch>
          </p:blipFill>
          <p:spPr>
            <a:xfrm>
              <a:off x="9752740" y="3139976"/>
              <a:ext cx="179022" cy="91130"/>
            </a:xfrm>
            <a:prstGeom prst="rect">
              <a:avLst/>
            </a:prstGeom>
          </p:spPr>
        </p:pic>
        <p:pic>
          <p:nvPicPr>
            <p:cNvPr id="35" name="Image 7" descr="preencoded.png"/>
            <p:cNvPicPr>
              <a:picLocks noChangeAspect="1"/>
            </p:cNvPicPr>
            <p:nvPr/>
          </p:nvPicPr>
          <p:blipFill>
            <a:blip r:embed="rId8"/>
            <a:stretch>
              <a:fillRect/>
            </a:stretch>
          </p:blipFill>
          <p:spPr>
            <a:xfrm>
              <a:off x="9787882" y="3207973"/>
              <a:ext cx="108728" cy="86181"/>
            </a:xfrm>
            <a:prstGeom prst="rect">
              <a:avLst/>
            </a:prstGeom>
          </p:spPr>
        </p:pic>
        <p:pic>
          <p:nvPicPr>
            <p:cNvPr id="36" name="Image 8" descr="preencoded.png"/>
            <p:cNvPicPr>
              <a:picLocks noChangeAspect="1"/>
            </p:cNvPicPr>
            <p:nvPr/>
          </p:nvPicPr>
          <p:blipFill>
            <a:blip r:embed="rId9"/>
            <a:stretch>
              <a:fillRect/>
            </a:stretch>
          </p:blipFill>
          <p:spPr>
            <a:xfrm>
              <a:off x="9757614" y="3249173"/>
              <a:ext cx="169180" cy="90828"/>
            </a:xfrm>
            <a:prstGeom prst="rect">
              <a:avLst/>
            </a:prstGeom>
          </p:spPr>
        </p:pic>
      </p:grpSp>
      <p:pic>
        <p:nvPicPr>
          <p:cNvPr id="37" name="Image 9" descr="preencoded.png"/>
          <p:cNvPicPr>
            <a:picLocks noChangeAspect="1"/>
          </p:cNvPicPr>
          <p:nvPr/>
        </p:nvPicPr>
        <p:blipFill>
          <a:blip r:embed="rId10"/>
          <a:stretch>
            <a:fillRect/>
          </a:stretch>
        </p:blipFill>
        <p:spPr>
          <a:xfrm>
            <a:off x="505413" y="1990148"/>
            <a:ext cx="161925" cy="161925"/>
          </a:xfrm>
          <a:prstGeom prst="rect">
            <a:avLst/>
          </a:prstGeom>
        </p:spPr>
      </p:pic>
      <p:sp>
        <p:nvSpPr>
          <p:cNvPr id="48" name="Text 26"/>
          <p:cNvSpPr/>
          <p:nvPr/>
        </p:nvSpPr>
        <p:spPr>
          <a:xfrm>
            <a:off x="709613" y="266700"/>
            <a:ext cx="8001000" cy="342900"/>
          </a:xfrm>
          <a:prstGeom prst="rect">
            <a:avLst/>
          </a:prstGeom>
          <a:noFill/>
          <a:ln/>
        </p:spPr>
        <p:txBody>
          <a:bodyPr wrap="square" rtlCol="0" anchor="ctr"/>
          <a:lstStyle/>
          <a:p>
            <a:r>
              <a:rPr lang="en-US" sz="2000" b="1" dirty="0">
                <a:solidFill>
                  <a:schemeClr val="bg1"/>
                </a:solidFill>
                <a:latin typeface="Raleway" pitchFamily="2" charset="77"/>
              </a:rPr>
              <a:t>Why Automation Matters</a:t>
            </a:r>
            <a:endParaRPr lang="en-US" sz="2000" b="1" dirty="0">
              <a:solidFill>
                <a:schemeClr val="bg1"/>
              </a:solidFill>
              <a:effectLst/>
              <a:latin typeface="Raleway" pitchFamily="2" charset="77"/>
            </a:endParaRPr>
          </a:p>
        </p:txBody>
      </p:sp>
      <p:pic>
        <p:nvPicPr>
          <p:cNvPr id="56" name="Graphic 55">
            <a:extLst>
              <a:ext uri="{FF2B5EF4-FFF2-40B4-BE49-F238E27FC236}">
                <a16:creationId xmlns:a16="http://schemas.microsoft.com/office/drawing/2014/main" id="{1913571A-6CB1-5BCE-1225-364442C4713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9974" y="305740"/>
            <a:ext cx="261998" cy="261998"/>
          </a:xfrm>
          <a:prstGeom prst="rect">
            <a:avLst/>
          </a:prstGeom>
        </p:spPr>
      </p:pic>
      <p:sp>
        <p:nvSpPr>
          <p:cNvPr id="57" name="Text 29">
            <a:extLst>
              <a:ext uri="{FF2B5EF4-FFF2-40B4-BE49-F238E27FC236}">
                <a16:creationId xmlns:a16="http://schemas.microsoft.com/office/drawing/2014/main" id="{A1BD38B7-26F5-6DD3-6242-D8B8B80291CF}"/>
              </a:ext>
            </a:extLst>
          </p:cNvPr>
          <p:cNvSpPr/>
          <p:nvPr/>
        </p:nvSpPr>
        <p:spPr>
          <a:xfrm>
            <a:off x="731972" y="1006602"/>
            <a:ext cx="2731775" cy="570498"/>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PTZ movement, alerts, gates, drones, and emergency workflows</a:t>
            </a:r>
            <a:endParaRPr lang="en-US" sz="1200" dirty="0">
              <a:solidFill>
                <a:schemeClr val="bg1"/>
              </a:solidFill>
            </a:endParaRPr>
          </a:p>
        </p:txBody>
      </p:sp>
      <p:sp>
        <p:nvSpPr>
          <p:cNvPr id="58" name="Rectangle 57">
            <a:extLst>
              <a:ext uri="{FF2B5EF4-FFF2-40B4-BE49-F238E27FC236}">
                <a16:creationId xmlns:a16="http://schemas.microsoft.com/office/drawing/2014/main" id="{3DED5644-0DAE-5734-4CB7-F65E4A735096}"/>
              </a:ext>
            </a:extLst>
          </p:cNvPr>
          <p:cNvSpPr/>
          <p:nvPr/>
        </p:nvSpPr>
        <p:spPr>
          <a:xfrm>
            <a:off x="-1" y="0"/>
            <a:ext cx="254285" cy="5138739"/>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IL"/>
          </a:p>
        </p:txBody>
      </p:sp>
      <p:sp>
        <p:nvSpPr>
          <p:cNvPr id="60" name="Text 27">
            <a:extLst>
              <a:ext uri="{FF2B5EF4-FFF2-40B4-BE49-F238E27FC236}">
                <a16:creationId xmlns:a16="http://schemas.microsoft.com/office/drawing/2014/main" id="{CE2845A3-6EB6-EB6B-3DFB-7AB3AEE81953}"/>
              </a:ext>
            </a:extLst>
          </p:cNvPr>
          <p:cNvSpPr/>
          <p:nvPr/>
        </p:nvSpPr>
        <p:spPr>
          <a:xfrm>
            <a:off x="731972" y="1951758"/>
            <a:ext cx="2731775" cy="634751"/>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Zorronet’s computer vision looks at camera/sensor data streams to detect anomalies in real time</a:t>
            </a:r>
            <a:endParaRPr lang="en-US" sz="1200" dirty="0">
              <a:solidFill>
                <a:schemeClr val="bg1"/>
              </a:solidFill>
            </a:endParaRPr>
          </a:p>
        </p:txBody>
      </p:sp>
      <p:sp>
        <p:nvSpPr>
          <p:cNvPr id="63" name="Text 30">
            <a:extLst>
              <a:ext uri="{FF2B5EF4-FFF2-40B4-BE49-F238E27FC236}">
                <a16:creationId xmlns:a16="http://schemas.microsoft.com/office/drawing/2014/main" id="{8AA1C7DA-85DC-2334-A4EF-1D23B9F28F0C}"/>
              </a:ext>
            </a:extLst>
          </p:cNvPr>
          <p:cNvSpPr/>
          <p:nvPr/>
        </p:nvSpPr>
        <p:spPr>
          <a:xfrm>
            <a:off x="731972" y="2961167"/>
            <a:ext cx="2701195" cy="482559"/>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It then cross-analyzes metadata with AI and operational logic</a:t>
            </a:r>
            <a:endParaRPr lang="en-US" sz="1200" dirty="0">
              <a:solidFill>
                <a:schemeClr val="bg1"/>
              </a:solidFill>
            </a:endParaRPr>
          </a:p>
        </p:txBody>
      </p:sp>
      <p:sp>
        <p:nvSpPr>
          <p:cNvPr id="64" name="Text 28">
            <a:extLst>
              <a:ext uri="{FF2B5EF4-FFF2-40B4-BE49-F238E27FC236}">
                <a16:creationId xmlns:a16="http://schemas.microsoft.com/office/drawing/2014/main" id="{63400456-432C-6A4E-7FFE-2D04052E2E74}"/>
              </a:ext>
            </a:extLst>
          </p:cNvPr>
          <p:cNvSpPr/>
          <p:nvPr/>
        </p:nvSpPr>
        <p:spPr>
          <a:xfrm>
            <a:off x="731972" y="3818383"/>
            <a:ext cx="2420117" cy="525849"/>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It then distributes relevant event data to the right people, instantly</a:t>
            </a:r>
            <a:endParaRPr lang="en-US" sz="1200" dirty="0">
              <a:solidFill>
                <a:schemeClr val="bg1"/>
              </a:solidFill>
            </a:endParaRPr>
          </a:p>
        </p:txBody>
      </p:sp>
      <p:cxnSp>
        <p:nvCxnSpPr>
          <p:cNvPr id="69" name="Straight Connector 68">
            <a:extLst>
              <a:ext uri="{FF2B5EF4-FFF2-40B4-BE49-F238E27FC236}">
                <a16:creationId xmlns:a16="http://schemas.microsoft.com/office/drawing/2014/main" id="{CBE6B682-3A81-117A-CCB9-F41486FBC730}"/>
              </a:ext>
            </a:extLst>
          </p:cNvPr>
          <p:cNvCxnSpPr>
            <a:cxnSpLocks/>
          </p:cNvCxnSpPr>
          <p:nvPr/>
        </p:nvCxnSpPr>
        <p:spPr>
          <a:xfrm>
            <a:off x="807682" y="1764429"/>
            <a:ext cx="262548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25B00994-E5A7-3FCB-4028-D54D004D47E7}"/>
              </a:ext>
            </a:extLst>
          </p:cNvPr>
          <p:cNvCxnSpPr>
            <a:cxnSpLocks/>
          </p:cNvCxnSpPr>
          <p:nvPr/>
        </p:nvCxnSpPr>
        <p:spPr>
          <a:xfrm>
            <a:off x="807682" y="2773838"/>
            <a:ext cx="262548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5F06076-91C1-3B43-C586-2616C6B58138}"/>
              </a:ext>
            </a:extLst>
          </p:cNvPr>
          <p:cNvCxnSpPr>
            <a:cxnSpLocks/>
          </p:cNvCxnSpPr>
          <p:nvPr/>
        </p:nvCxnSpPr>
        <p:spPr>
          <a:xfrm>
            <a:off x="807682" y="3631055"/>
            <a:ext cx="2625485" cy="0"/>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sp>
        <p:nvSpPr>
          <p:cNvPr id="73" name="Text 28">
            <a:extLst>
              <a:ext uri="{FF2B5EF4-FFF2-40B4-BE49-F238E27FC236}">
                <a16:creationId xmlns:a16="http://schemas.microsoft.com/office/drawing/2014/main" id="{FDB13260-04DD-5A9B-FB5E-958038B3F2A8}"/>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5</a:t>
            </a:r>
            <a:endParaRPr lang="en-US" sz="1350" dirty="0">
              <a:solidFill>
                <a:schemeClr val="bg1"/>
              </a:solidFill>
            </a:endParaRPr>
          </a:p>
        </p:txBody>
      </p:sp>
      <p:pic>
        <p:nvPicPr>
          <p:cNvPr id="74" name="Graphic 73">
            <a:extLst>
              <a:ext uri="{FF2B5EF4-FFF2-40B4-BE49-F238E27FC236}">
                <a16:creationId xmlns:a16="http://schemas.microsoft.com/office/drawing/2014/main" id="{39B42F42-6E3E-4224-D638-FDB6B63F52C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63220" y="4688296"/>
            <a:ext cx="911860" cy="429983"/>
          </a:xfrm>
          <a:prstGeom prst="rect">
            <a:avLst/>
          </a:prstGeom>
        </p:spPr>
      </p:pic>
      <p:pic>
        <p:nvPicPr>
          <p:cNvPr id="76" name="Picture 75" descr="A person standing on a dirt hill&#10;&#10;AI-generated content may be incorrect.">
            <a:extLst>
              <a:ext uri="{FF2B5EF4-FFF2-40B4-BE49-F238E27FC236}">
                <a16:creationId xmlns:a16="http://schemas.microsoft.com/office/drawing/2014/main" id="{4DAFB526-70FD-DBD0-FED0-353BFC915F9E}"/>
              </a:ext>
            </a:extLst>
          </p:cNvPr>
          <p:cNvPicPr>
            <a:picLocks noChangeAspect="1"/>
          </p:cNvPicPr>
          <p:nvPr/>
        </p:nvPicPr>
        <p:blipFill>
          <a:blip r:embed="rId15"/>
          <a:stretch>
            <a:fillRect/>
          </a:stretch>
        </p:blipFill>
        <p:spPr>
          <a:xfrm>
            <a:off x="4302859" y="1596799"/>
            <a:ext cx="1124402" cy="628084"/>
          </a:xfrm>
          <a:prstGeom prst="rect">
            <a:avLst/>
          </a:prstGeom>
        </p:spPr>
      </p:pic>
      <p:pic>
        <p:nvPicPr>
          <p:cNvPr id="78" name="Picture 77" descr="A person walking on a dirt road&#10;&#10;AI-generated content may be incorrect.">
            <a:extLst>
              <a:ext uri="{FF2B5EF4-FFF2-40B4-BE49-F238E27FC236}">
                <a16:creationId xmlns:a16="http://schemas.microsoft.com/office/drawing/2014/main" id="{F94B1357-6B20-FE5B-F40C-BBFCDF36ADE4}"/>
              </a:ext>
            </a:extLst>
          </p:cNvPr>
          <p:cNvPicPr>
            <a:picLocks noChangeAspect="1"/>
          </p:cNvPicPr>
          <p:nvPr/>
        </p:nvPicPr>
        <p:blipFill>
          <a:blip r:embed="rId16"/>
          <a:stretch>
            <a:fillRect/>
          </a:stretch>
        </p:blipFill>
        <p:spPr>
          <a:xfrm>
            <a:off x="5427261" y="1595862"/>
            <a:ext cx="1124402" cy="629958"/>
          </a:xfrm>
          <a:prstGeom prst="rect">
            <a:avLst/>
          </a:prstGeom>
        </p:spPr>
      </p:pic>
      <p:pic>
        <p:nvPicPr>
          <p:cNvPr id="80" name="Picture 79" descr="A person walking on a dirt road&#10;&#10;AI-generated content may be incorrect.">
            <a:extLst>
              <a:ext uri="{FF2B5EF4-FFF2-40B4-BE49-F238E27FC236}">
                <a16:creationId xmlns:a16="http://schemas.microsoft.com/office/drawing/2014/main" id="{E2F59425-020C-A512-778E-44DCA9DBAF41}"/>
              </a:ext>
            </a:extLst>
          </p:cNvPr>
          <p:cNvPicPr>
            <a:picLocks noChangeAspect="1"/>
          </p:cNvPicPr>
          <p:nvPr/>
        </p:nvPicPr>
        <p:blipFill>
          <a:blip r:embed="rId17"/>
          <a:stretch>
            <a:fillRect/>
          </a:stretch>
        </p:blipFill>
        <p:spPr>
          <a:xfrm>
            <a:off x="6551663" y="1595862"/>
            <a:ext cx="1124402" cy="624668"/>
          </a:xfrm>
          <a:prstGeom prst="rect">
            <a:avLst/>
          </a:prstGeom>
        </p:spPr>
      </p:pic>
      <p:pic>
        <p:nvPicPr>
          <p:cNvPr id="84" name="Picture 83" descr="A person walking on a green field&#10;&#10;AI-generated content may be incorrect.">
            <a:extLst>
              <a:ext uri="{FF2B5EF4-FFF2-40B4-BE49-F238E27FC236}">
                <a16:creationId xmlns:a16="http://schemas.microsoft.com/office/drawing/2014/main" id="{DED34EB7-6E62-74C2-F3E2-2B01224507BF}"/>
              </a:ext>
            </a:extLst>
          </p:cNvPr>
          <p:cNvPicPr>
            <a:picLocks noChangeAspect="1"/>
          </p:cNvPicPr>
          <p:nvPr/>
        </p:nvPicPr>
        <p:blipFill>
          <a:blip r:embed="rId18"/>
          <a:stretch>
            <a:fillRect/>
          </a:stretch>
        </p:blipFill>
        <p:spPr>
          <a:xfrm>
            <a:off x="6565821" y="2323577"/>
            <a:ext cx="1096085" cy="616548"/>
          </a:xfrm>
          <a:prstGeom prst="rect">
            <a:avLst/>
          </a:prstGeom>
        </p:spPr>
      </p:pic>
      <p:pic>
        <p:nvPicPr>
          <p:cNvPr id="86" name="Picture 85" descr="A person standing on a path&#10;&#10;AI-generated content may be incorrect.">
            <a:extLst>
              <a:ext uri="{FF2B5EF4-FFF2-40B4-BE49-F238E27FC236}">
                <a16:creationId xmlns:a16="http://schemas.microsoft.com/office/drawing/2014/main" id="{7A4CD09D-5DBF-E407-957B-5FB9A99C1A6A}"/>
              </a:ext>
            </a:extLst>
          </p:cNvPr>
          <p:cNvPicPr>
            <a:picLocks noChangeAspect="1"/>
          </p:cNvPicPr>
          <p:nvPr/>
        </p:nvPicPr>
        <p:blipFill>
          <a:blip r:embed="rId19"/>
          <a:stretch>
            <a:fillRect/>
          </a:stretch>
        </p:blipFill>
        <p:spPr>
          <a:xfrm>
            <a:off x="5461146" y="2330395"/>
            <a:ext cx="1104675" cy="616547"/>
          </a:xfrm>
          <a:prstGeom prst="rect">
            <a:avLst/>
          </a:prstGeom>
        </p:spPr>
      </p:pic>
      <p:pic>
        <p:nvPicPr>
          <p:cNvPr id="88" name="Picture 87" descr="A person running on a dirt road&#10;&#10;AI-generated content may be incorrect.">
            <a:extLst>
              <a:ext uri="{FF2B5EF4-FFF2-40B4-BE49-F238E27FC236}">
                <a16:creationId xmlns:a16="http://schemas.microsoft.com/office/drawing/2014/main" id="{6EF0C794-BE73-A32D-AD5C-1FFB47732206}"/>
              </a:ext>
            </a:extLst>
          </p:cNvPr>
          <p:cNvPicPr>
            <a:picLocks noChangeAspect="1"/>
          </p:cNvPicPr>
          <p:nvPr/>
        </p:nvPicPr>
        <p:blipFill>
          <a:blip r:embed="rId20"/>
          <a:stretch>
            <a:fillRect/>
          </a:stretch>
        </p:blipFill>
        <p:spPr>
          <a:xfrm>
            <a:off x="4315993" y="2321491"/>
            <a:ext cx="1145153" cy="639675"/>
          </a:xfrm>
          <a:prstGeom prst="rect">
            <a:avLst/>
          </a:prstGeom>
        </p:spPr>
      </p:pic>
      <p:pic>
        <p:nvPicPr>
          <p:cNvPr id="90" name="Picture 89" descr="A person running on a dirt road&#10;&#10;AI-generated content may be incorrect.">
            <a:extLst>
              <a:ext uri="{FF2B5EF4-FFF2-40B4-BE49-F238E27FC236}">
                <a16:creationId xmlns:a16="http://schemas.microsoft.com/office/drawing/2014/main" id="{07B738DC-1D52-A1B4-0E44-1849D927C86D}"/>
              </a:ext>
            </a:extLst>
          </p:cNvPr>
          <p:cNvPicPr>
            <a:picLocks noChangeAspect="1"/>
          </p:cNvPicPr>
          <p:nvPr/>
        </p:nvPicPr>
        <p:blipFill>
          <a:blip r:embed="rId21"/>
          <a:srcRect b="26208"/>
          <a:stretch>
            <a:fillRect/>
          </a:stretch>
        </p:blipFill>
        <p:spPr>
          <a:xfrm>
            <a:off x="4315994" y="3051518"/>
            <a:ext cx="1111268" cy="6150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0F6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EB090DC-0D3A-6207-89E9-B27A910CEAF2}"/>
              </a:ext>
            </a:extLst>
          </p:cNvPr>
          <p:cNvSpPr/>
          <p:nvPr/>
        </p:nvSpPr>
        <p:spPr>
          <a:xfrm>
            <a:off x="7346" y="0"/>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51" name="Rectangle 50">
            <a:extLst>
              <a:ext uri="{FF2B5EF4-FFF2-40B4-BE49-F238E27FC236}">
                <a16:creationId xmlns:a16="http://schemas.microsoft.com/office/drawing/2014/main" id="{4166E641-7578-B72D-45DB-2FAC3E6BAA31}"/>
              </a:ext>
            </a:extLst>
          </p:cNvPr>
          <p:cNvSpPr/>
          <p:nvPr/>
        </p:nvSpPr>
        <p:spPr>
          <a:xfrm rot="10800000">
            <a:off x="254284" y="-1"/>
            <a:ext cx="9144000" cy="5138739"/>
          </a:xfrm>
          <a:prstGeom prst="rect">
            <a:avLst/>
          </a:prstGeom>
          <a:gradFill flip="none" rotWithShape="1">
            <a:gsLst>
              <a:gs pos="0">
                <a:srgbClr val="8A37F6"/>
              </a:gs>
              <a:gs pos="32000">
                <a:schemeClr val="dk1">
                  <a:tint val="44500"/>
                  <a:satMod val="160000"/>
                  <a:alpha val="0"/>
                </a:schemeClr>
              </a:gs>
              <a:gs pos="100000">
                <a:schemeClr val="dk1">
                  <a:tint val="23500"/>
                  <a:satMod val="160000"/>
                  <a:alpha val="0"/>
                </a:schemeClr>
              </a:gs>
            </a:gsLst>
            <a:path path="circle">
              <a:fillToRect l="100000" t="100000"/>
            </a:path>
            <a:tileRect r="-100000" b="-10000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10" name="Shape 7"/>
          <p:cNvSpPr/>
          <p:nvPr/>
        </p:nvSpPr>
        <p:spPr>
          <a:xfrm>
            <a:off x="704850" y="1404938"/>
            <a:ext cx="1831410" cy="1407612"/>
          </a:xfrm>
          <a:prstGeom prst="rect">
            <a:avLst/>
          </a:prstGeom>
          <a:noFill/>
          <a:ln/>
        </p:spPr>
        <p:txBody>
          <a:bodyPr/>
          <a:lstStyle/>
          <a:p>
            <a:endParaRPr lang="en-IL"/>
          </a:p>
        </p:txBody>
      </p:sp>
      <p:sp>
        <p:nvSpPr>
          <p:cNvPr id="12" name="Shape 9"/>
          <p:cNvSpPr/>
          <p:nvPr/>
        </p:nvSpPr>
        <p:spPr>
          <a:xfrm>
            <a:off x="700088" y="2976563"/>
            <a:ext cx="1831410" cy="1407612"/>
          </a:xfrm>
          <a:prstGeom prst="rect">
            <a:avLst/>
          </a:prstGeom>
          <a:noFill/>
          <a:ln/>
        </p:spPr>
        <p:txBody>
          <a:bodyPr/>
          <a:lstStyle/>
          <a:p>
            <a:endParaRPr lang="en-IL"/>
          </a:p>
        </p:txBody>
      </p:sp>
      <p:sp>
        <p:nvSpPr>
          <p:cNvPr id="13" name="Shape 10"/>
          <p:cNvSpPr/>
          <p:nvPr/>
        </p:nvSpPr>
        <p:spPr>
          <a:xfrm>
            <a:off x="2667716" y="2976563"/>
            <a:ext cx="1831410" cy="1407612"/>
          </a:xfrm>
          <a:prstGeom prst="rect">
            <a:avLst/>
          </a:prstGeom>
          <a:noFill/>
          <a:ln/>
        </p:spPr>
        <p:txBody>
          <a:bodyPr/>
          <a:lstStyle/>
          <a:p>
            <a:endParaRPr lang="en-IL"/>
          </a:p>
        </p:txBody>
      </p:sp>
      <p:sp>
        <p:nvSpPr>
          <p:cNvPr id="15" name="Shape 12"/>
          <p:cNvSpPr/>
          <p:nvPr/>
        </p:nvSpPr>
        <p:spPr>
          <a:xfrm>
            <a:off x="2771775" y="3124200"/>
            <a:ext cx="204788" cy="204788"/>
          </a:xfrm>
          <a:prstGeom prst="rect">
            <a:avLst/>
          </a:prstGeom>
          <a:noFill/>
          <a:ln/>
        </p:spPr>
        <p:txBody>
          <a:bodyPr/>
          <a:lstStyle/>
          <a:p>
            <a:endParaRPr lang="en-IL"/>
          </a:p>
        </p:txBody>
      </p:sp>
      <p:sp>
        <p:nvSpPr>
          <p:cNvPr id="20" name="Shape 17"/>
          <p:cNvSpPr/>
          <p:nvPr/>
        </p:nvSpPr>
        <p:spPr>
          <a:xfrm>
            <a:off x="857250" y="366713"/>
            <a:ext cx="166688" cy="166688"/>
          </a:xfrm>
          <a:prstGeom prst="rect">
            <a:avLst/>
          </a:prstGeom>
          <a:noFill/>
          <a:ln/>
        </p:spPr>
        <p:txBody>
          <a:bodyPr/>
          <a:lstStyle/>
          <a:p>
            <a:pPr marL="0" algn="r" defTabSz="914400" rtl="1" eaLnBrk="1" latinLnBrk="0" hangingPunct="1"/>
            <a:endParaRPr lang="en-IL"/>
          </a:p>
        </p:txBody>
      </p:sp>
      <p:sp>
        <p:nvSpPr>
          <p:cNvPr id="46" name="Text 23"/>
          <p:cNvSpPr/>
          <p:nvPr/>
        </p:nvSpPr>
        <p:spPr>
          <a:xfrm>
            <a:off x="547189" y="1524410"/>
            <a:ext cx="2546553" cy="187071"/>
          </a:xfrm>
          <a:prstGeom prst="rect">
            <a:avLst/>
          </a:prstGeom>
          <a:noFill/>
          <a:ln/>
        </p:spPr>
        <p:txBody>
          <a:bodyPr wrap="square" rtlCol="0" anchor="ctr"/>
          <a:lstStyle/>
          <a:p>
            <a:pPr marL="0" indent="0" algn="l">
              <a:lnSpc>
                <a:spcPts val="1502"/>
              </a:lnSpc>
              <a:buNone/>
            </a:pPr>
            <a:r>
              <a:rPr lang="en-US" sz="1400" b="1" kern="0" spc="-11" dirty="0">
                <a:solidFill>
                  <a:schemeClr val="bg1"/>
                </a:solidFill>
                <a:latin typeface="Raleway" pitchFamily="34" charset="0"/>
                <a:ea typeface="Raleway" pitchFamily="34" charset="-122"/>
                <a:cs typeface="Raleway" pitchFamily="34" charset="-120"/>
              </a:rPr>
              <a:t>AI Security OS:</a:t>
            </a:r>
            <a:endParaRPr lang="en-US" sz="1400" dirty="0">
              <a:solidFill>
                <a:schemeClr val="bg1"/>
              </a:solidFill>
            </a:endParaRPr>
          </a:p>
        </p:txBody>
      </p:sp>
      <p:sp>
        <p:nvSpPr>
          <p:cNvPr id="47" name="Text 24"/>
          <p:cNvSpPr/>
          <p:nvPr/>
        </p:nvSpPr>
        <p:spPr>
          <a:xfrm>
            <a:off x="2969575" y="369802"/>
            <a:ext cx="3204850" cy="342900"/>
          </a:xfrm>
          <a:prstGeom prst="rect">
            <a:avLst/>
          </a:prstGeom>
          <a:noFill/>
          <a:ln/>
        </p:spPr>
        <p:txBody>
          <a:bodyPr wrap="square" rtlCol="0" anchor="ctr"/>
          <a:lstStyle/>
          <a:p>
            <a:pPr marL="0" indent="0" algn="ctr">
              <a:lnSpc>
                <a:spcPts val="2700"/>
              </a:lnSpc>
              <a:buNone/>
            </a:pPr>
            <a:r>
              <a:rPr lang="en-US" sz="2000" b="1" kern="0" spc="-50" dirty="0">
                <a:solidFill>
                  <a:schemeClr val="bg1"/>
                </a:solidFill>
                <a:latin typeface="Raleway" pitchFamily="34" charset="0"/>
                <a:ea typeface="Raleway" pitchFamily="34" charset="-122"/>
                <a:cs typeface="Raleway" pitchFamily="34" charset="-120"/>
              </a:rPr>
              <a:t>Zorronet Product Suite</a:t>
            </a:r>
            <a:endParaRPr lang="en-US" sz="2000" dirty="0">
              <a:solidFill>
                <a:schemeClr val="bg1"/>
              </a:solidFill>
            </a:endParaRPr>
          </a:p>
        </p:txBody>
      </p:sp>
      <p:pic>
        <p:nvPicPr>
          <p:cNvPr id="50" name="Graphic 49">
            <a:extLst>
              <a:ext uri="{FF2B5EF4-FFF2-40B4-BE49-F238E27FC236}">
                <a16:creationId xmlns:a16="http://schemas.microsoft.com/office/drawing/2014/main" id="{A24FAD2B-2114-DDC5-6624-B062B19E84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77925" y="406761"/>
            <a:ext cx="311056" cy="311056"/>
          </a:xfrm>
          <a:prstGeom prst="rect">
            <a:avLst/>
          </a:prstGeom>
        </p:spPr>
      </p:pic>
      <p:sp>
        <p:nvSpPr>
          <p:cNvPr id="23" name="TextBox 22">
            <a:extLst>
              <a:ext uri="{FF2B5EF4-FFF2-40B4-BE49-F238E27FC236}">
                <a16:creationId xmlns:a16="http://schemas.microsoft.com/office/drawing/2014/main" id="{019173F0-41EF-D71E-5925-852672CCDF58}"/>
              </a:ext>
            </a:extLst>
          </p:cNvPr>
          <p:cNvSpPr txBox="1"/>
          <p:nvPr/>
        </p:nvSpPr>
        <p:spPr>
          <a:xfrm>
            <a:off x="546822" y="1794897"/>
            <a:ext cx="2429741" cy="646331"/>
          </a:xfrm>
          <a:prstGeom prst="rect">
            <a:avLst/>
          </a:prstGeom>
          <a:noFill/>
        </p:spPr>
        <p:txBody>
          <a:bodyPr wrap="square">
            <a:spAutoFit/>
          </a:bodyPr>
          <a:lstStyle/>
          <a:p>
            <a:r>
              <a:rPr lang="en-US" sz="1200" dirty="0">
                <a:solidFill>
                  <a:schemeClr val="bg1"/>
                </a:solidFill>
                <a:latin typeface="Raleway" pitchFamily="2" charset="77"/>
              </a:rPr>
              <a:t>Understands movement, detects threats, filters noise, and predicts risk.</a:t>
            </a:r>
          </a:p>
        </p:txBody>
      </p:sp>
      <p:sp>
        <p:nvSpPr>
          <p:cNvPr id="24" name="Text 23">
            <a:extLst>
              <a:ext uri="{FF2B5EF4-FFF2-40B4-BE49-F238E27FC236}">
                <a16:creationId xmlns:a16="http://schemas.microsoft.com/office/drawing/2014/main" id="{EA5FB8CB-0389-C280-6042-0EFC973BDF70}"/>
              </a:ext>
            </a:extLst>
          </p:cNvPr>
          <p:cNvSpPr/>
          <p:nvPr/>
        </p:nvSpPr>
        <p:spPr>
          <a:xfrm>
            <a:off x="547189" y="2795842"/>
            <a:ext cx="2546553" cy="187071"/>
          </a:xfrm>
          <a:prstGeom prst="rect">
            <a:avLst/>
          </a:prstGeom>
          <a:noFill/>
          <a:ln/>
        </p:spPr>
        <p:txBody>
          <a:bodyPr wrap="square" rtlCol="0" anchor="ctr"/>
          <a:lstStyle/>
          <a:p>
            <a:pPr>
              <a:lnSpc>
                <a:spcPts val="1502"/>
              </a:lnSpc>
            </a:pPr>
            <a:r>
              <a:rPr lang="en-US" sz="1400" b="1" kern="0" spc="-11" dirty="0">
                <a:solidFill>
                  <a:schemeClr val="bg1"/>
                </a:solidFill>
                <a:latin typeface="Raleway" pitchFamily="34" charset="0"/>
                <a:ea typeface="Raleway" pitchFamily="34" charset="-122"/>
                <a:cs typeface="Raleway" pitchFamily="34" charset="-120"/>
              </a:rPr>
              <a:t>Zorro Gates:</a:t>
            </a:r>
            <a:endParaRPr lang="en-US" sz="1400" dirty="0">
              <a:solidFill>
                <a:schemeClr val="bg1"/>
              </a:solidFill>
            </a:endParaRPr>
          </a:p>
        </p:txBody>
      </p:sp>
      <p:sp>
        <p:nvSpPr>
          <p:cNvPr id="25" name="TextBox 24">
            <a:extLst>
              <a:ext uri="{FF2B5EF4-FFF2-40B4-BE49-F238E27FC236}">
                <a16:creationId xmlns:a16="http://schemas.microsoft.com/office/drawing/2014/main" id="{FAFAC616-320A-948B-8C27-5FDB11440686}"/>
              </a:ext>
            </a:extLst>
          </p:cNvPr>
          <p:cNvSpPr txBox="1"/>
          <p:nvPr/>
        </p:nvSpPr>
        <p:spPr>
          <a:xfrm>
            <a:off x="546822" y="3066329"/>
            <a:ext cx="2542159" cy="646331"/>
          </a:xfrm>
          <a:prstGeom prst="rect">
            <a:avLst/>
          </a:prstGeom>
          <a:noFill/>
        </p:spPr>
        <p:txBody>
          <a:bodyPr wrap="square">
            <a:spAutoFit/>
          </a:bodyPr>
          <a:lstStyle/>
          <a:p>
            <a:r>
              <a:rPr lang="en-US" sz="1200" dirty="0">
                <a:solidFill>
                  <a:schemeClr val="bg1"/>
                </a:solidFill>
                <a:latin typeface="Raleway" pitchFamily="2" charset="77"/>
              </a:rPr>
              <a:t>Autonomous access control: gate activation, sensor fusion, and event-driven responses.</a:t>
            </a:r>
          </a:p>
        </p:txBody>
      </p:sp>
      <p:sp>
        <p:nvSpPr>
          <p:cNvPr id="26" name="Text 23">
            <a:extLst>
              <a:ext uri="{FF2B5EF4-FFF2-40B4-BE49-F238E27FC236}">
                <a16:creationId xmlns:a16="http://schemas.microsoft.com/office/drawing/2014/main" id="{3E641C67-2B98-9B67-E46F-2F69ABA524AE}"/>
              </a:ext>
            </a:extLst>
          </p:cNvPr>
          <p:cNvSpPr/>
          <p:nvPr/>
        </p:nvSpPr>
        <p:spPr>
          <a:xfrm>
            <a:off x="3467705" y="1524410"/>
            <a:ext cx="2546553" cy="187071"/>
          </a:xfrm>
          <a:prstGeom prst="rect">
            <a:avLst/>
          </a:prstGeom>
          <a:noFill/>
          <a:ln/>
        </p:spPr>
        <p:txBody>
          <a:bodyPr wrap="square" rtlCol="0" anchor="ctr"/>
          <a:lstStyle/>
          <a:p>
            <a:pPr>
              <a:lnSpc>
                <a:spcPts val="1502"/>
              </a:lnSpc>
            </a:pPr>
            <a:r>
              <a:rPr lang="en-US" sz="1400" b="1" kern="0" spc="-11" dirty="0" err="1">
                <a:solidFill>
                  <a:schemeClr val="bg1"/>
                </a:solidFill>
                <a:latin typeface="Raleway" pitchFamily="34" charset="0"/>
                <a:ea typeface="Raleway" pitchFamily="34" charset="-122"/>
                <a:cs typeface="Raleway" pitchFamily="34" charset="-120"/>
              </a:rPr>
              <a:t>Zorronet</a:t>
            </a:r>
            <a:r>
              <a:rPr lang="en-US" sz="1400" b="1" kern="0" spc="-11" dirty="0">
                <a:solidFill>
                  <a:schemeClr val="bg1"/>
                </a:solidFill>
                <a:latin typeface="Raleway" pitchFamily="34" charset="0"/>
                <a:ea typeface="Raleway" pitchFamily="34" charset="-122"/>
                <a:cs typeface="Raleway" pitchFamily="34" charset="-120"/>
              </a:rPr>
              <a:t> Mobile App:</a:t>
            </a:r>
            <a:endParaRPr lang="en-US" sz="1400" dirty="0">
              <a:solidFill>
                <a:schemeClr val="bg1"/>
              </a:solidFill>
            </a:endParaRPr>
          </a:p>
        </p:txBody>
      </p:sp>
      <p:sp>
        <p:nvSpPr>
          <p:cNvPr id="27" name="TextBox 26">
            <a:extLst>
              <a:ext uri="{FF2B5EF4-FFF2-40B4-BE49-F238E27FC236}">
                <a16:creationId xmlns:a16="http://schemas.microsoft.com/office/drawing/2014/main" id="{24AF130E-0FD9-1252-5AF4-AE48B98ACE85}"/>
              </a:ext>
            </a:extLst>
          </p:cNvPr>
          <p:cNvSpPr txBox="1"/>
          <p:nvPr/>
        </p:nvSpPr>
        <p:spPr>
          <a:xfrm>
            <a:off x="3467338" y="1794897"/>
            <a:ext cx="2330359" cy="461665"/>
          </a:xfrm>
          <a:prstGeom prst="rect">
            <a:avLst/>
          </a:prstGeom>
          <a:noFill/>
        </p:spPr>
        <p:txBody>
          <a:bodyPr wrap="square">
            <a:spAutoFit/>
          </a:bodyPr>
          <a:lstStyle/>
          <a:p>
            <a:r>
              <a:rPr lang="en-US" sz="1200" dirty="0">
                <a:solidFill>
                  <a:schemeClr val="bg1"/>
                </a:solidFill>
                <a:latin typeface="Raleway" pitchFamily="2" charset="77"/>
              </a:rPr>
              <a:t>Real-time alerts, live video calls, field ops, and more</a:t>
            </a:r>
            <a:r>
              <a:rPr lang="en-US" sz="1200" dirty="0">
                <a:solidFill>
                  <a:schemeClr val="bg1"/>
                </a:solidFill>
              </a:rPr>
              <a:t>.</a:t>
            </a:r>
          </a:p>
        </p:txBody>
      </p:sp>
      <p:sp>
        <p:nvSpPr>
          <p:cNvPr id="28" name="Text 23">
            <a:extLst>
              <a:ext uri="{FF2B5EF4-FFF2-40B4-BE49-F238E27FC236}">
                <a16:creationId xmlns:a16="http://schemas.microsoft.com/office/drawing/2014/main" id="{27397CC8-AE3E-9F45-7BB6-6330A4087626}"/>
              </a:ext>
            </a:extLst>
          </p:cNvPr>
          <p:cNvSpPr/>
          <p:nvPr/>
        </p:nvSpPr>
        <p:spPr>
          <a:xfrm>
            <a:off x="3467705" y="2795842"/>
            <a:ext cx="2546553" cy="187071"/>
          </a:xfrm>
          <a:prstGeom prst="rect">
            <a:avLst/>
          </a:prstGeom>
          <a:noFill/>
          <a:ln/>
        </p:spPr>
        <p:txBody>
          <a:bodyPr wrap="square" rtlCol="0" anchor="ctr"/>
          <a:lstStyle/>
          <a:p>
            <a:pPr>
              <a:lnSpc>
                <a:spcPts val="1502"/>
              </a:lnSpc>
            </a:pPr>
            <a:r>
              <a:rPr lang="en-US" sz="1400" b="1" kern="0" spc="-11" dirty="0">
                <a:solidFill>
                  <a:schemeClr val="bg1"/>
                </a:solidFill>
                <a:latin typeface="Raleway" pitchFamily="34" charset="0"/>
                <a:ea typeface="Raleway" pitchFamily="34" charset="-122"/>
                <a:cs typeface="Raleway" pitchFamily="34" charset="-120"/>
              </a:rPr>
              <a:t>Integrations Layer:</a:t>
            </a:r>
            <a:endParaRPr lang="en-US" sz="1400" dirty="0">
              <a:solidFill>
                <a:schemeClr val="bg1"/>
              </a:solidFill>
            </a:endParaRPr>
          </a:p>
        </p:txBody>
      </p:sp>
      <p:sp>
        <p:nvSpPr>
          <p:cNvPr id="29" name="TextBox 28">
            <a:extLst>
              <a:ext uri="{FF2B5EF4-FFF2-40B4-BE49-F238E27FC236}">
                <a16:creationId xmlns:a16="http://schemas.microsoft.com/office/drawing/2014/main" id="{30D56F67-26D9-3F66-B6FB-EAFE78A139B7}"/>
              </a:ext>
            </a:extLst>
          </p:cNvPr>
          <p:cNvSpPr txBox="1"/>
          <p:nvPr/>
        </p:nvSpPr>
        <p:spPr>
          <a:xfrm>
            <a:off x="3467338" y="3066329"/>
            <a:ext cx="2330359" cy="646331"/>
          </a:xfrm>
          <a:prstGeom prst="rect">
            <a:avLst/>
          </a:prstGeom>
          <a:noFill/>
        </p:spPr>
        <p:txBody>
          <a:bodyPr wrap="square">
            <a:spAutoFit/>
          </a:bodyPr>
          <a:lstStyle/>
          <a:p>
            <a:r>
              <a:rPr lang="en-US" sz="1200" dirty="0">
                <a:solidFill>
                  <a:schemeClr val="bg1"/>
                </a:solidFill>
                <a:latin typeface="Raleway" pitchFamily="2" charset="77"/>
              </a:rPr>
              <a:t>Connects to almost any camera, drone, sensor, LPR, IoT device, or alarm system.</a:t>
            </a:r>
          </a:p>
        </p:txBody>
      </p:sp>
      <p:sp>
        <p:nvSpPr>
          <p:cNvPr id="60" name="Rectangle 59">
            <a:extLst>
              <a:ext uri="{FF2B5EF4-FFF2-40B4-BE49-F238E27FC236}">
                <a16:creationId xmlns:a16="http://schemas.microsoft.com/office/drawing/2014/main" id="{A3D5C01A-F018-EF92-0597-4C444113BF27}"/>
              </a:ext>
            </a:extLst>
          </p:cNvPr>
          <p:cNvSpPr/>
          <p:nvPr/>
        </p:nvSpPr>
        <p:spPr>
          <a:xfrm>
            <a:off x="-1" y="0"/>
            <a:ext cx="254285" cy="5138739"/>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IL"/>
          </a:p>
        </p:txBody>
      </p:sp>
      <p:sp>
        <p:nvSpPr>
          <p:cNvPr id="61" name="Text 28">
            <a:extLst>
              <a:ext uri="{FF2B5EF4-FFF2-40B4-BE49-F238E27FC236}">
                <a16:creationId xmlns:a16="http://schemas.microsoft.com/office/drawing/2014/main" id="{ACC4B6DB-25EA-75FF-A5FA-02E9BAC5C0B6}"/>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6</a:t>
            </a:r>
            <a:endParaRPr lang="en-US" sz="1350" dirty="0">
              <a:solidFill>
                <a:schemeClr val="bg1"/>
              </a:solidFill>
            </a:endParaRPr>
          </a:p>
        </p:txBody>
      </p:sp>
      <p:pic>
        <p:nvPicPr>
          <p:cNvPr id="62" name="Graphic 61">
            <a:extLst>
              <a:ext uri="{FF2B5EF4-FFF2-40B4-BE49-F238E27FC236}">
                <a16:creationId xmlns:a16="http://schemas.microsoft.com/office/drawing/2014/main" id="{199FAF72-F7EE-AEF7-98F7-9D95A5FC92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3220" y="4688296"/>
            <a:ext cx="911860" cy="429983"/>
          </a:xfrm>
          <a:prstGeom prst="rect">
            <a:avLst/>
          </a:prstGeom>
        </p:spPr>
      </p:pic>
      <p:sp>
        <p:nvSpPr>
          <p:cNvPr id="63" name="Text 24">
            <a:extLst>
              <a:ext uri="{FF2B5EF4-FFF2-40B4-BE49-F238E27FC236}">
                <a16:creationId xmlns:a16="http://schemas.microsoft.com/office/drawing/2014/main" id="{FD5F3B71-FF5E-1EDD-7194-6CA6BBD52751}"/>
              </a:ext>
            </a:extLst>
          </p:cNvPr>
          <p:cNvSpPr/>
          <p:nvPr/>
        </p:nvSpPr>
        <p:spPr>
          <a:xfrm>
            <a:off x="2237142" y="728137"/>
            <a:ext cx="4669716" cy="342900"/>
          </a:xfrm>
          <a:prstGeom prst="rect">
            <a:avLst/>
          </a:prstGeom>
          <a:noFill/>
          <a:ln/>
        </p:spPr>
        <p:txBody>
          <a:bodyPr wrap="square" rtlCol="0" anchor="ctr"/>
          <a:lstStyle/>
          <a:p>
            <a:pPr algn="ctr"/>
            <a:r>
              <a:rPr lang="en-US" sz="1500" b="1" dirty="0">
                <a:solidFill>
                  <a:schemeClr val="bg1"/>
                </a:solidFill>
                <a:latin typeface="Raleway" pitchFamily="2" charset="77"/>
              </a:rPr>
              <a:t>A modern, modular OS built for the real world:</a:t>
            </a:r>
            <a:endParaRPr lang="en-US" sz="1500" b="1" dirty="0">
              <a:solidFill>
                <a:schemeClr val="bg1"/>
              </a:solidFill>
              <a:effectLst/>
              <a:latin typeface="Raleway" pitchFamily="2" charset="77"/>
            </a:endParaRPr>
          </a:p>
        </p:txBody>
      </p:sp>
      <p:sp>
        <p:nvSpPr>
          <p:cNvPr id="65" name="Text 24">
            <a:extLst>
              <a:ext uri="{FF2B5EF4-FFF2-40B4-BE49-F238E27FC236}">
                <a16:creationId xmlns:a16="http://schemas.microsoft.com/office/drawing/2014/main" id="{C1258437-8127-6522-C066-70439C347E49}"/>
              </a:ext>
            </a:extLst>
          </p:cNvPr>
          <p:cNvSpPr/>
          <p:nvPr/>
        </p:nvSpPr>
        <p:spPr>
          <a:xfrm>
            <a:off x="2237142" y="4211647"/>
            <a:ext cx="4669716" cy="342900"/>
          </a:xfrm>
          <a:prstGeom prst="rect">
            <a:avLst/>
          </a:prstGeom>
          <a:noFill/>
          <a:ln/>
        </p:spPr>
        <p:txBody>
          <a:bodyPr wrap="square" rtlCol="0" anchor="ctr"/>
          <a:lstStyle/>
          <a:p>
            <a:pPr algn="ctr"/>
            <a:r>
              <a:rPr lang="en-US" sz="1500" b="1" dirty="0">
                <a:solidFill>
                  <a:schemeClr val="bg1"/>
                </a:solidFill>
                <a:latin typeface="Raleway" pitchFamily="2" charset="77"/>
              </a:rPr>
              <a:t>Everything works together.</a:t>
            </a:r>
          </a:p>
          <a:p>
            <a:pPr algn="ctr"/>
            <a:r>
              <a:rPr lang="en-US" sz="1500" b="1" dirty="0">
                <a:solidFill>
                  <a:schemeClr val="bg1"/>
                </a:solidFill>
                <a:latin typeface="Raleway" pitchFamily="2" charset="77"/>
              </a:rPr>
              <a:t>One OS. One mission. Zero blind spots.</a:t>
            </a:r>
            <a:endParaRPr lang="en-US" sz="1500" b="1" dirty="0">
              <a:solidFill>
                <a:schemeClr val="bg1"/>
              </a:solidFill>
              <a:effectLst/>
              <a:latin typeface="Raleway" pitchFamily="2" charset="77"/>
            </a:endParaRPr>
          </a:p>
        </p:txBody>
      </p:sp>
      <p:pic>
        <p:nvPicPr>
          <p:cNvPr id="3" name="Picture 2" descr="A field of grass and trees&#10;&#10;AI-generated content may be incorrect.">
            <a:extLst>
              <a:ext uri="{FF2B5EF4-FFF2-40B4-BE49-F238E27FC236}">
                <a16:creationId xmlns:a16="http://schemas.microsoft.com/office/drawing/2014/main" id="{61E8FF0A-34AA-DDC1-566B-1A6A12308A3E}"/>
              </a:ext>
            </a:extLst>
          </p:cNvPr>
          <p:cNvPicPr>
            <a:picLocks noChangeAspect="1"/>
          </p:cNvPicPr>
          <p:nvPr/>
        </p:nvPicPr>
        <p:blipFill>
          <a:blip r:embed="rId7"/>
          <a:srcRect r="64338"/>
          <a:stretch>
            <a:fillRect/>
          </a:stretch>
        </p:blipFill>
        <p:spPr>
          <a:xfrm>
            <a:off x="6607742" y="1404938"/>
            <a:ext cx="1605938" cy="253307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0F6FF"/>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A9ED3326-F680-D2C4-5892-87EC2BFBAB2F}"/>
              </a:ext>
            </a:extLst>
          </p:cNvPr>
          <p:cNvSpPr/>
          <p:nvPr/>
        </p:nvSpPr>
        <p:spPr>
          <a:xfrm>
            <a:off x="7346" y="0"/>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61" name="Rectangle 60">
            <a:extLst>
              <a:ext uri="{FF2B5EF4-FFF2-40B4-BE49-F238E27FC236}">
                <a16:creationId xmlns:a16="http://schemas.microsoft.com/office/drawing/2014/main" id="{EE82AD70-6668-8045-7EDB-7AF6D07A320A}"/>
              </a:ext>
            </a:extLst>
          </p:cNvPr>
          <p:cNvSpPr/>
          <p:nvPr/>
        </p:nvSpPr>
        <p:spPr>
          <a:xfrm>
            <a:off x="-1" y="0"/>
            <a:ext cx="254285" cy="5138739"/>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17" name="Shape 14"/>
          <p:cNvSpPr/>
          <p:nvPr/>
        </p:nvSpPr>
        <p:spPr>
          <a:xfrm>
            <a:off x="2672479" y="1404938"/>
            <a:ext cx="1831410" cy="1407612"/>
          </a:xfrm>
          <a:prstGeom prst="rect">
            <a:avLst/>
          </a:prstGeom>
          <a:noFill/>
          <a:ln/>
        </p:spPr>
        <p:txBody>
          <a:bodyPr/>
          <a:lstStyle/>
          <a:p>
            <a:endParaRPr lang="en-IL"/>
          </a:p>
        </p:txBody>
      </p:sp>
      <p:sp>
        <p:nvSpPr>
          <p:cNvPr id="18" name="Shape 15"/>
          <p:cNvSpPr/>
          <p:nvPr/>
        </p:nvSpPr>
        <p:spPr>
          <a:xfrm>
            <a:off x="704850" y="2976563"/>
            <a:ext cx="1831410" cy="1407612"/>
          </a:xfrm>
          <a:prstGeom prst="rect">
            <a:avLst/>
          </a:prstGeom>
          <a:noFill/>
          <a:ln/>
        </p:spPr>
        <p:txBody>
          <a:bodyPr/>
          <a:lstStyle/>
          <a:p>
            <a:endParaRPr lang="en-IL"/>
          </a:p>
        </p:txBody>
      </p:sp>
      <p:sp>
        <p:nvSpPr>
          <p:cNvPr id="19" name="Shape 16"/>
          <p:cNvSpPr/>
          <p:nvPr/>
        </p:nvSpPr>
        <p:spPr>
          <a:xfrm>
            <a:off x="2672479" y="2976563"/>
            <a:ext cx="1831410" cy="1407612"/>
          </a:xfrm>
          <a:prstGeom prst="rect">
            <a:avLst/>
          </a:prstGeom>
          <a:noFill/>
          <a:ln/>
        </p:spPr>
        <p:txBody>
          <a:bodyPr/>
          <a:lstStyle/>
          <a:p>
            <a:endParaRPr lang="en-IL"/>
          </a:p>
        </p:txBody>
      </p:sp>
      <p:sp>
        <p:nvSpPr>
          <p:cNvPr id="20" name="Shape 17"/>
          <p:cNvSpPr/>
          <p:nvPr/>
        </p:nvSpPr>
        <p:spPr>
          <a:xfrm>
            <a:off x="704850" y="1404938"/>
            <a:ext cx="1831410" cy="1407612"/>
          </a:xfrm>
          <a:prstGeom prst="rect">
            <a:avLst/>
          </a:prstGeom>
          <a:noFill/>
          <a:ln/>
        </p:spPr>
        <p:txBody>
          <a:bodyPr/>
          <a:lstStyle/>
          <a:p>
            <a:endParaRPr lang="en-IL"/>
          </a:p>
        </p:txBody>
      </p:sp>
      <p:sp>
        <p:nvSpPr>
          <p:cNvPr id="23" name="Shape 20"/>
          <p:cNvSpPr/>
          <p:nvPr/>
        </p:nvSpPr>
        <p:spPr>
          <a:xfrm>
            <a:off x="2776538" y="3124200"/>
            <a:ext cx="204788" cy="204788"/>
          </a:xfrm>
          <a:prstGeom prst="rect">
            <a:avLst/>
          </a:prstGeom>
          <a:noFill/>
          <a:ln/>
        </p:spPr>
        <p:txBody>
          <a:bodyPr/>
          <a:lstStyle/>
          <a:p>
            <a:endParaRPr lang="en-IL"/>
          </a:p>
        </p:txBody>
      </p:sp>
      <p:sp>
        <p:nvSpPr>
          <p:cNvPr id="25" name="Shape 22"/>
          <p:cNvSpPr/>
          <p:nvPr/>
        </p:nvSpPr>
        <p:spPr>
          <a:xfrm>
            <a:off x="804863" y="3133725"/>
            <a:ext cx="200025" cy="200025"/>
          </a:xfrm>
          <a:prstGeom prst="rect">
            <a:avLst/>
          </a:prstGeom>
          <a:noFill/>
          <a:ln/>
        </p:spPr>
        <p:txBody>
          <a:bodyPr/>
          <a:lstStyle/>
          <a:p>
            <a:endParaRPr lang="en-IL"/>
          </a:p>
        </p:txBody>
      </p:sp>
      <p:sp>
        <p:nvSpPr>
          <p:cNvPr id="51" name="Text 28"/>
          <p:cNvSpPr/>
          <p:nvPr/>
        </p:nvSpPr>
        <p:spPr>
          <a:xfrm>
            <a:off x="838500" y="1275392"/>
            <a:ext cx="1762865" cy="89959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Uses AI to spot unusual movement, behavior, or objects the moment they appear</a:t>
            </a:r>
            <a:endParaRPr lang="en-US" sz="1200" dirty="0">
              <a:solidFill>
                <a:schemeClr val="bg1"/>
              </a:solidFill>
            </a:endParaRPr>
          </a:p>
        </p:txBody>
      </p:sp>
      <p:sp>
        <p:nvSpPr>
          <p:cNvPr id="52" name="Text 29"/>
          <p:cNvSpPr/>
          <p:nvPr/>
        </p:nvSpPr>
        <p:spPr>
          <a:xfrm>
            <a:off x="6951657" y="1354349"/>
            <a:ext cx="1661526" cy="762000"/>
          </a:xfrm>
          <a:prstGeom prst="rect">
            <a:avLst/>
          </a:prstGeom>
          <a:noFill/>
          <a:ln/>
        </p:spPr>
        <p:txBody>
          <a:bodyPr wrap="square" rtlCol="0" anchor="ctr"/>
          <a:lstStyle/>
          <a:p>
            <a:pPr>
              <a:lnSpc>
                <a:spcPts val="1502"/>
              </a:lnSpc>
            </a:pPr>
            <a:r>
              <a:rPr lang="en-US" sz="1200" kern="0" spc="-11" dirty="0">
                <a:solidFill>
                  <a:schemeClr val="bg1"/>
                </a:solidFill>
                <a:latin typeface="Raleway" pitchFamily="34" charset="0"/>
                <a:ea typeface="Raleway" pitchFamily="34" charset="-122"/>
                <a:cs typeface="Raleway" pitchFamily="34" charset="-120"/>
              </a:rPr>
              <a:t>Reduces workload by turning routine monitoring into a fully autonomous operation</a:t>
            </a:r>
            <a:endParaRPr lang="en-US" sz="1200" dirty="0">
              <a:solidFill>
                <a:schemeClr val="bg1"/>
              </a:solidFill>
            </a:endParaRPr>
          </a:p>
        </p:txBody>
      </p:sp>
      <p:sp>
        <p:nvSpPr>
          <p:cNvPr id="53" name="Text 30"/>
          <p:cNvSpPr/>
          <p:nvPr/>
        </p:nvSpPr>
        <p:spPr>
          <a:xfrm>
            <a:off x="4892940" y="1268107"/>
            <a:ext cx="1686010" cy="76200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Learns each site’s patterns to improve accuracy over time</a:t>
            </a:r>
            <a:endParaRPr lang="en-US" sz="1200" dirty="0">
              <a:solidFill>
                <a:schemeClr val="bg1"/>
              </a:solidFill>
            </a:endParaRPr>
          </a:p>
        </p:txBody>
      </p:sp>
      <p:sp>
        <p:nvSpPr>
          <p:cNvPr id="54" name="Text 31"/>
          <p:cNvSpPr/>
          <p:nvPr/>
        </p:nvSpPr>
        <p:spPr>
          <a:xfrm>
            <a:off x="2879649" y="1242412"/>
            <a:ext cx="1652522" cy="762000"/>
          </a:xfrm>
          <a:prstGeom prst="rect">
            <a:avLst/>
          </a:prstGeom>
          <a:noFill/>
          <a:ln/>
        </p:spPr>
        <p:txBody>
          <a:bodyPr wrap="square" rtlCol="0" anchor="ctr"/>
          <a:lstStyle/>
          <a:p>
            <a:pPr marL="0" indent="0" algn="l">
              <a:lnSpc>
                <a:spcPts val="1502"/>
              </a:lnSpc>
              <a:buNone/>
            </a:pPr>
            <a:r>
              <a:rPr lang="en-US" sz="1200" kern="0" spc="-11" dirty="0">
                <a:solidFill>
                  <a:schemeClr val="bg1"/>
                </a:solidFill>
                <a:latin typeface="Raleway" pitchFamily="34" charset="0"/>
                <a:ea typeface="Raleway" pitchFamily="34" charset="-122"/>
                <a:cs typeface="Raleway" pitchFamily="34" charset="-120"/>
              </a:rPr>
              <a:t>Filters out noise so operators only see alerts that matter</a:t>
            </a:r>
            <a:endParaRPr lang="en-US" sz="1200" dirty="0">
              <a:solidFill>
                <a:schemeClr val="bg1"/>
              </a:solidFill>
            </a:endParaRPr>
          </a:p>
        </p:txBody>
      </p:sp>
      <p:sp>
        <p:nvSpPr>
          <p:cNvPr id="58" name="Text 35"/>
          <p:cNvSpPr/>
          <p:nvPr/>
        </p:nvSpPr>
        <p:spPr>
          <a:xfrm>
            <a:off x="701627" y="266700"/>
            <a:ext cx="8001000" cy="342900"/>
          </a:xfrm>
          <a:prstGeom prst="rect">
            <a:avLst/>
          </a:prstGeom>
          <a:noFill/>
          <a:ln/>
        </p:spPr>
        <p:txBody>
          <a:bodyPr wrap="square" rtlCol="0" anchor="ctr"/>
          <a:lstStyle/>
          <a:p>
            <a:pPr marL="0" indent="0" algn="l">
              <a:lnSpc>
                <a:spcPts val="2700"/>
              </a:lnSpc>
              <a:buNone/>
            </a:pPr>
            <a:r>
              <a:rPr lang="en-US" sz="2000" b="1" kern="0" spc="-50" dirty="0">
                <a:solidFill>
                  <a:schemeClr val="bg1"/>
                </a:solidFill>
                <a:latin typeface="Raleway" pitchFamily="34" charset="0"/>
                <a:ea typeface="Raleway" pitchFamily="34" charset="-122"/>
                <a:cs typeface="Raleway" pitchFamily="34" charset="-120"/>
              </a:rPr>
              <a:t>Autonomous Intelligence Engine</a:t>
            </a:r>
            <a:endParaRPr lang="en-US" sz="2000" dirty="0">
              <a:solidFill>
                <a:schemeClr val="bg1"/>
              </a:solidFill>
            </a:endParaRPr>
          </a:p>
        </p:txBody>
      </p:sp>
      <p:pic>
        <p:nvPicPr>
          <p:cNvPr id="60" name="Graphic 59">
            <a:extLst>
              <a:ext uri="{FF2B5EF4-FFF2-40B4-BE49-F238E27FC236}">
                <a16:creationId xmlns:a16="http://schemas.microsoft.com/office/drawing/2014/main" id="{423E8FC0-9166-B55C-51EB-CC97A92611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7258" y="1032862"/>
            <a:ext cx="169444" cy="169444"/>
          </a:xfrm>
          <a:prstGeom prst="rect">
            <a:avLst/>
          </a:prstGeom>
        </p:spPr>
      </p:pic>
      <p:pic>
        <p:nvPicPr>
          <p:cNvPr id="64" name="Graphic 63">
            <a:extLst>
              <a:ext uri="{FF2B5EF4-FFF2-40B4-BE49-F238E27FC236}">
                <a16:creationId xmlns:a16="http://schemas.microsoft.com/office/drawing/2014/main" id="{4479269A-F095-7CC7-B9CB-EB50520867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81013" y="1038437"/>
            <a:ext cx="192783" cy="192783"/>
          </a:xfrm>
          <a:prstGeom prst="rect">
            <a:avLst/>
          </a:prstGeom>
        </p:spPr>
      </p:pic>
      <p:pic>
        <p:nvPicPr>
          <p:cNvPr id="66" name="Graphic 65">
            <a:extLst>
              <a:ext uri="{FF2B5EF4-FFF2-40B4-BE49-F238E27FC236}">
                <a16:creationId xmlns:a16="http://schemas.microsoft.com/office/drawing/2014/main" id="{88E4C9FA-31A4-8145-0A90-AC186D7974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74017" y="1026881"/>
            <a:ext cx="218467" cy="218467"/>
          </a:xfrm>
          <a:prstGeom prst="rect">
            <a:avLst/>
          </a:prstGeom>
        </p:spPr>
      </p:pic>
      <p:pic>
        <p:nvPicPr>
          <p:cNvPr id="68" name="Graphic 67">
            <a:extLst>
              <a:ext uri="{FF2B5EF4-FFF2-40B4-BE49-F238E27FC236}">
                <a16:creationId xmlns:a16="http://schemas.microsoft.com/office/drawing/2014/main" id="{AA5A7E95-648A-BF7F-EC12-B4B6FC66C61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28416" y="1046257"/>
            <a:ext cx="191000" cy="191000"/>
          </a:xfrm>
          <a:prstGeom prst="rect">
            <a:avLst/>
          </a:prstGeom>
        </p:spPr>
      </p:pic>
      <p:grpSp>
        <p:nvGrpSpPr>
          <p:cNvPr id="9" name="Group 8">
            <a:extLst>
              <a:ext uri="{FF2B5EF4-FFF2-40B4-BE49-F238E27FC236}">
                <a16:creationId xmlns:a16="http://schemas.microsoft.com/office/drawing/2014/main" id="{49CB7847-814A-3628-D980-1EF754EFF3DD}"/>
              </a:ext>
            </a:extLst>
          </p:cNvPr>
          <p:cNvGrpSpPr/>
          <p:nvPr/>
        </p:nvGrpSpPr>
        <p:grpSpPr>
          <a:xfrm>
            <a:off x="354806" y="266701"/>
            <a:ext cx="276226" cy="276226"/>
            <a:chOff x="842963" y="347663"/>
            <a:chExt cx="195263" cy="195263"/>
          </a:xfrm>
        </p:grpSpPr>
        <p:sp>
          <p:nvSpPr>
            <p:cNvPr id="11" name="Shape 21">
              <a:extLst>
                <a:ext uri="{FF2B5EF4-FFF2-40B4-BE49-F238E27FC236}">
                  <a16:creationId xmlns:a16="http://schemas.microsoft.com/office/drawing/2014/main" id="{1A5E0565-1A93-F17D-EC07-B10E2C834EE2}"/>
                </a:ext>
              </a:extLst>
            </p:cNvPr>
            <p:cNvSpPr/>
            <p:nvPr/>
          </p:nvSpPr>
          <p:spPr>
            <a:xfrm>
              <a:off x="842963" y="347663"/>
              <a:ext cx="195263" cy="195263"/>
            </a:xfrm>
            <a:prstGeom prst="rect">
              <a:avLst/>
            </a:prstGeom>
            <a:noFill/>
            <a:ln/>
          </p:spPr>
          <p:txBody>
            <a:bodyPr/>
            <a:lstStyle/>
            <a:p>
              <a:endParaRPr lang="en-IL"/>
            </a:p>
          </p:txBody>
        </p:sp>
        <p:pic>
          <p:nvPicPr>
            <p:cNvPr id="28" name="Image 8" descr="preencoded.png">
              <a:extLst>
                <a:ext uri="{FF2B5EF4-FFF2-40B4-BE49-F238E27FC236}">
                  <a16:creationId xmlns:a16="http://schemas.microsoft.com/office/drawing/2014/main" id="{434E081C-BEE8-B75F-6378-73CCBCC18500}"/>
                </a:ext>
              </a:extLst>
            </p:cNvPr>
            <p:cNvPicPr>
              <a:picLocks noChangeAspect="1"/>
            </p:cNvPicPr>
            <p:nvPr/>
          </p:nvPicPr>
          <p:blipFill>
            <a:blip r:embed="rId11"/>
            <a:stretch>
              <a:fillRect/>
            </a:stretch>
          </p:blipFill>
          <p:spPr>
            <a:xfrm>
              <a:off x="871435" y="376138"/>
              <a:ext cx="150512" cy="149227"/>
            </a:xfrm>
            <a:prstGeom prst="rect">
              <a:avLst/>
            </a:prstGeom>
          </p:spPr>
        </p:pic>
        <p:pic>
          <p:nvPicPr>
            <p:cNvPr id="32" name="Image 9" descr="preencoded.png">
              <a:extLst>
                <a:ext uri="{FF2B5EF4-FFF2-40B4-BE49-F238E27FC236}">
                  <a16:creationId xmlns:a16="http://schemas.microsoft.com/office/drawing/2014/main" id="{826BEB90-3B00-CD39-7BCA-3A736EE1BF9B}"/>
                </a:ext>
              </a:extLst>
            </p:cNvPr>
            <p:cNvPicPr>
              <a:picLocks noChangeAspect="1"/>
            </p:cNvPicPr>
            <p:nvPr/>
          </p:nvPicPr>
          <p:blipFill>
            <a:blip r:embed="rId12"/>
            <a:stretch>
              <a:fillRect/>
            </a:stretch>
          </p:blipFill>
          <p:spPr>
            <a:xfrm>
              <a:off x="928390" y="363934"/>
              <a:ext cx="36612" cy="36612"/>
            </a:xfrm>
            <a:prstGeom prst="rect">
              <a:avLst/>
            </a:prstGeom>
          </p:spPr>
        </p:pic>
        <p:pic>
          <p:nvPicPr>
            <p:cNvPr id="33" name="Image 10" descr="preencoded.png">
              <a:extLst>
                <a:ext uri="{FF2B5EF4-FFF2-40B4-BE49-F238E27FC236}">
                  <a16:creationId xmlns:a16="http://schemas.microsoft.com/office/drawing/2014/main" id="{789850C2-558A-15A8-09E8-E5395938F20F}"/>
                </a:ext>
              </a:extLst>
            </p:cNvPr>
            <p:cNvPicPr>
              <a:picLocks noChangeAspect="1"/>
            </p:cNvPicPr>
            <p:nvPr/>
          </p:nvPicPr>
          <p:blipFill>
            <a:blip r:embed="rId12"/>
            <a:stretch>
              <a:fillRect/>
            </a:stretch>
          </p:blipFill>
          <p:spPr>
            <a:xfrm>
              <a:off x="928390" y="502245"/>
              <a:ext cx="36612" cy="36612"/>
            </a:xfrm>
            <a:prstGeom prst="rect">
              <a:avLst/>
            </a:prstGeom>
          </p:spPr>
        </p:pic>
        <p:pic>
          <p:nvPicPr>
            <p:cNvPr id="34" name="Image 11" descr="preencoded.png">
              <a:extLst>
                <a:ext uri="{FF2B5EF4-FFF2-40B4-BE49-F238E27FC236}">
                  <a16:creationId xmlns:a16="http://schemas.microsoft.com/office/drawing/2014/main" id="{9B846015-EB8A-77A8-C733-830F46C83AE3}"/>
                </a:ext>
              </a:extLst>
            </p:cNvPr>
            <p:cNvPicPr>
              <a:picLocks noChangeAspect="1"/>
            </p:cNvPicPr>
            <p:nvPr/>
          </p:nvPicPr>
          <p:blipFill>
            <a:blip r:embed="rId12"/>
            <a:stretch>
              <a:fillRect/>
            </a:stretch>
          </p:blipFill>
          <p:spPr>
            <a:xfrm>
              <a:off x="859231" y="396478"/>
              <a:ext cx="36612" cy="36612"/>
            </a:xfrm>
            <a:prstGeom prst="rect">
              <a:avLst/>
            </a:prstGeom>
          </p:spPr>
        </p:pic>
        <p:pic>
          <p:nvPicPr>
            <p:cNvPr id="35" name="Image 12" descr="preencoded.png">
              <a:extLst>
                <a:ext uri="{FF2B5EF4-FFF2-40B4-BE49-F238E27FC236}">
                  <a16:creationId xmlns:a16="http://schemas.microsoft.com/office/drawing/2014/main" id="{F6A93D52-208A-37CB-1A69-6D39259C4A60}"/>
                </a:ext>
              </a:extLst>
            </p:cNvPr>
            <p:cNvPicPr>
              <a:picLocks noChangeAspect="1"/>
            </p:cNvPicPr>
            <p:nvPr/>
          </p:nvPicPr>
          <p:blipFill>
            <a:blip r:embed="rId12"/>
            <a:stretch>
              <a:fillRect/>
            </a:stretch>
          </p:blipFill>
          <p:spPr>
            <a:xfrm>
              <a:off x="997539" y="396478"/>
              <a:ext cx="36612" cy="36612"/>
            </a:xfrm>
            <a:prstGeom prst="rect">
              <a:avLst/>
            </a:prstGeom>
          </p:spPr>
        </p:pic>
        <p:pic>
          <p:nvPicPr>
            <p:cNvPr id="36" name="Image 13" descr="preencoded.png">
              <a:extLst>
                <a:ext uri="{FF2B5EF4-FFF2-40B4-BE49-F238E27FC236}">
                  <a16:creationId xmlns:a16="http://schemas.microsoft.com/office/drawing/2014/main" id="{35E3F3B0-5CA9-C531-472E-13D6442C6FE5}"/>
                </a:ext>
              </a:extLst>
            </p:cNvPr>
            <p:cNvPicPr>
              <a:picLocks noChangeAspect="1"/>
            </p:cNvPicPr>
            <p:nvPr/>
          </p:nvPicPr>
          <p:blipFill>
            <a:blip r:embed="rId12"/>
            <a:stretch>
              <a:fillRect/>
            </a:stretch>
          </p:blipFill>
          <p:spPr>
            <a:xfrm>
              <a:off x="997539" y="469702"/>
              <a:ext cx="36612" cy="36612"/>
            </a:xfrm>
            <a:prstGeom prst="rect">
              <a:avLst/>
            </a:prstGeom>
          </p:spPr>
        </p:pic>
        <p:pic>
          <p:nvPicPr>
            <p:cNvPr id="37" name="Image 14" descr="preencoded.png">
              <a:extLst>
                <a:ext uri="{FF2B5EF4-FFF2-40B4-BE49-F238E27FC236}">
                  <a16:creationId xmlns:a16="http://schemas.microsoft.com/office/drawing/2014/main" id="{633DD48D-05AE-B8AC-DBB4-8602E796311B}"/>
                </a:ext>
              </a:extLst>
            </p:cNvPr>
            <p:cNvPicPr>
              <a:picLocks noChangeAspect="1"/>
            </p:cNvPicPr>
            <p:nvPr/>
          </p:nvPicPr>
          <p:blipFill>
            <a:blip r:embed="rId12"/>
            <a:stretch>
              <a:fillRect/>
            </a:stretch>
          </p:blipFill>
          <p:spPr>
            <a:xfrm>
              <a:off x="859231" y="469702"/>
              <a:ext cx="36612" cy="36612"/>
            </a:xfrm>
            <a:prstGeom prst="rect">
              <a:avLst/>
            </a:prstGeom>
          </p:spPr>
        </p:pic>
        <p:pic>
          <p:nvPicPr>
            <p:cNvPr id="38" name="Image 15" descr="preencoded.png">
              <a:extLst>
                <a:ext uri="{FF2B5EF4-FFF2-40B4-BE49-F238E27FC236}">
                  <a16:creationId xmlns:a16="http://schemas.microsoft.com/office/drawing/2014/main" id="{9F9D9954-D0BC-A854-8CF4-1B8141E5733A}"/>
                </a:ext>
              </a:extLst>
            </p:cNvPr>
            <p:cNvPicPr>
              <a:picLocks noChangeAspect="1"/>
            </p:cNvPicPr>
            <p:nvPr/>
          </p:nvPicPr>
          <p:blipFill>
            <a:blip r:embed="rId13"/>
            <a:stretch>
              <a:fillRect/>
            </a:stretch>
          </p:blipFill>
          <p:spPr>
            <a:xfrm>
              <a:off x="924316" y="426988"/>
              <a:ext cx="44751" cy="48816"/>
            </a:xfrm>
            <a:prstGeom prst="rect">
              <a:avLst/>
            </a:prstGeom>
          </p:spPr>
        </p:pic>
      </p:grpSp>
      <p:cxnSp>
        <p:nvCxnSpPr>
          <p:cNvPr id="67" name="Straight Connector 66">
            <a:extLst>
              <a:ext uri="{FF2B5EF4-FFF2-40B4-BE49-F238E27FC236}">
                <a16:creationId xmlns:a16="http://schemas.microsoft.com/office/drawing/2014/main" id="{127064D8-8394-461E-EC8C-0B65DA667E56}"/>
              </a:ext>
            </a:extLst>
          </p:cNvPr>
          <p:cNvCxnSpPr>
            <a:cxnSpLocks/>
          </p:cNvCxnSpPr>
          <p:nvPr/>
        </p:nvCxnSpPr>
        <p:spPr>
          <a:xfrm>
            <a:off x="731379" y="1026881"/>
            <a:ext cx="0" cy="1160293"/>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F1EAEED4-AB50-5A47-537A-9CFD9CB8EDA9}"/>
              </a:ext>
            </a:extLst>
          </p:cNvPr>
          <p:cNvCxnSpPr>
            <a:cxnSpLocks/>
          </p:cNvCxnSpPr>
          <p:nvPr/>
        </p:nvCxnSpPr>
        <p:spPr>
          <a:xfrm>
            <a:off x="2784768" y="1026881"/>
            <a:ext cx="0" cy="1160293"/>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C64ABEE-C0A0-F747-7CD0-3F1748FCD7EC}"/>
              </a:ext>
            </a:extLst>
          </p:cNvPr>
          <p:cNvCxnSpPr>
            <a:cxnSpLocks/>
          </p:cNvCxnSpPr>
          <p:nvPr/>
        </p:nvCxnSpPr>
        <p:spPr>
          <a:xfrm>
            <a:off x="4790032" y="1026881"/>
            <a:ext cx="0" cy="1160293"/>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E5E44DF-6058-7B62-6A1C-93105E07116A}"/>
              </a:ext>
            </a:extLst>
          </p:cNvPr>
          <p:cNvCxnSpPr>
            <a:cxnSpLocks/>
          </p:cNvCxnSpPr>
          <p:nvPr/>
        </p:nvCxnSpPr>
        <p:spPr>
          <a:xfrm>
            <a:off x="6875505" y="1026881"/>
            <a:ext cx="0" cy="1160293"/>
          </a:xfrm>
          <a:prstGeom prst="line">
            <a:avLst/>
          </a:prstGeom>
          <a:ln>
            <a:solidFill>
              <a:srgbClr val="8A37F6"/>
            </a:solidFill>
          </a:ln>
        </p:spPr>
        <p:style>
          <a:lnRef idx="1">
            <a:schemeClr val="accent1"/>
          </a:lnRef>
          <a:fillRef idx="0">
            <a:schemeClr val="accent1"/>
          </a:fillRef>
          <a:effectRef idx="0">
            <a:schemeClr val="accent1"/>
          </a:effectRef>
          <a:fontRef idx="minor">
            <a:schemeClr val="tx1"/>
          </a:fontRef>
        </p:style>
      </p:cxnSp>
      <p:sp>
        <p:nvSpPr>
          <p:cNvPr id="74" name="Text 28">
            <a:extLst>
              <a:ext uri="{FF2B5EF4-FFF2-40B4-BE49-F238E27FC236}">
                <a16:creationId xmlns:a16="http://schemas.microsoft.com/office/drawing/2014/main" id="{BFC5E00F-19C2-A170-7977-8187E1A590EA}"/>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rPr>
              <a:t>7</a:t>
            </a:r>
            <a:endParaRPr lang="en-US" sz="1350" dirty="0">
              <a:solidFill>
                <a:schemeClr val="bg1"/>
              </a:solidFill>
            </a:endParaRPr>
          </a:p>
        </p:txBody>
      </p:sp>
      <p:pic>
        <p:nvPicPr>
          <p:cNvPr id="75" name="Graphic 74">
            <a:extLst>
              <a:ext uri="{FF2B5EF4-FFF2-40B4-BE49-F238E27FC236}">
                <a16:creationId xmlns:a16="http://schemas.microsoft.com/office/drawing/2014/main" id="{F3827B58-3BBE-5F0C-26F8-A702DB2038E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63220" y="4688296"/>
            <a:ext cx="911860" cy="429983"/>
          </a:xfrm>
          <a:prstGeom prst="rect">
            <a:avLst/>
          </a:prstGeom>
        </p:spPr>
      </p:pic>
      <p:pic>
        <p:nvPicPr>
          <p:cNvPr id="77" name="Picture 76" descr="A person standing on a path&#10;&#10;AI-generated content may be incorrect.">
            <a:extLst>
              <a:ext uri="{FF2B5EF4-FFF2-40B4-BE49-F238E27FC236}">
                <a16:creationId xmlns:a16="http://schemas.microsoft.com/office/drawing/2014/main" id="{A11F730B-22D9-7A0F-479D-3CEDD2E5037D}"/>
              </a:ext>
            </a:extLst>
          </p:cNvPr>
          <p:cNvPicPr>
            <a:picLocks noChangeAspect="1"/>
          </p:cNvPicPr>
          <p:nvPr/>
        </p:nvPicPr>
        <p:blipFill>
          <a:blip r:embed="rId16"/>
          <a:srcRect t="19720" b="34788"/>
          <a:stretch>
            <a:fillRect/>
          </a:stretch>
        </p:blipFill>
        <p:spPr>
          <a:xfrm>
            <a:off x="753913" y="2494406"/>
            <a:ext cx="7772400" cy="197342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F0F6FF"/>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2961CA8C-C6FD-914A-AF0F-C18D4F40E090}"/>
              </a:ext>
            </a:extLst>
          </p:cNvPr>
          <p:cNvSpPr/>
          <p:nvPr/>
        </p:nvSpPr>
        <p:spPr>
          <a:xfrm>
            <a:off x="7346" y="0"/>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1" eaLnBrk="1" latinLnBrk="0" hangingPunct="1"/>
            <a:endParaRPr lang="en-IL" dirty="0"/>
          </a:p>
        </p:txBody>
      </p:sp>
      <p:sp>
        <p:nvSpPr>
          <p:cNvPr id="33" name="Rectangle 32">
            <a:extLst>
              <a:ext uri="{FF2B5EF4-FFF2-40B4-BE49-F238E27FC236}">
                <a16:creationId xmlns:a16="http://schemas.microsoft.com/office/drawing/2014/main" id="{3F7F12AA-68B7-91D6-858C-BC9BBC0EC218}"/>
              </a:ext>
            </a:extLst>
          </p:cNvPr>
          <p:cNvSpPr/>
          <p:nvPr/>
        </p:nvSpPr>
        <p:spPr>
          <a:xfrm>
            <a:off x="-7346" y="0"/>
            <a:ext cx="9144000" cy="5138739"/>
          </a:xfrm>
          <a:prstGeom prst="rect">
            <a:avLst/>
          </a:prstGeom>
          <a:gradFill flip="none" rotWithShape="1">
            <a:gsLst>
              <a:gs pos="55000">
                <a:srgbClr val="8A37F6"/>
              </a:gs>
              <a:gs pos="32000">
                <a:schemeClr val="dk1">
                  <a:tint val="44500"/>
                  <a:satMod val="160000"/>
                  <a:alpha val="0"/>
                </a:schemeClr>
              </a:gs>
              <a:gs pos="100000">
                <a:schemeClr val="dk1">
                  <a:tint val="23500"/>
                  <a:satMod val="160000"/>
                  <a:alpha val="0"/>
                </a:schemeClr>
              </a:gs>
            </a:gsLst>
            <a:path path="circle">
              <a:fillToRect l="100000" t="100000"/>
            </a:path>
            <a:tileRect r="-100000" b="-10000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1" eaLnBrk="1" latinLnBrk="0" hangingPunct="1"/>
            <a:endParaRPr lang="en-IL" dirty="0"/>
          </a:p>
        </p:txBody>
      </p:sp>
      <p:sp>
        <p:nvSpPr>
          <p:cNvPr id="37" name="Shape 14">
            <a:extLst>
              <a:ext uri="{FF2B5EF4-FFF2-40B4-BE49-F238E27FC236}">
                <a16:creationId xmlns:a16="http://schemas.microsoft.com/office/drawing/2014/main" id="{90FE10AD-6133-5711-5E83-02E72DC479EB}"/>
              </a:ext>
            </a:extLst>
          </p:cNvPr>
          <p:cNvSpPr/>
          <p:nvPr/>
        </p:nvSpPr>
        <p:spPr>
          <a:xfrm>
            <a:off x="568652" y="2259724"/>
            <a:ext cx="2467468" cy="1117854"/>
          </a:xfrm>
          <a:prstGeom prst="roundRect">
            <a:avLst>
              <a:gd name="adj" fmla="val 12992"/>
            </a:avLst>
          </a:prstGeom>
          <a:solidFill>
            <a:srgbClr val="FFFFFF"/>
          </a:solidFill>
          <a:ln/>
        </p:spPr>
        <p:txBody>
          <a:bodyPr/>
          <a:lstStyle/>
          <a:p>
            <a:pPr marL="0" algn="r" defTabSz="914400" rtl="1" eaLnBrk="1" latinLnBrk="0" hangingPunct="1"/>
            <a:endParaRPr lang="en-IL" dirty="0"/>
          </a:p>
        </p:txBody>
      </p:sp>
      <p:sp>
        <p:nvSpPr>
          <p:cNvPr id="34" name="Rectangle 33">
            <a:extLst>
              <a:ext uri="{FF2B5EF4-FFF2-40B4-BE49-F238E27FC236}">
                <a16:creationId xmlns:a16="http://schemas.microsoft.com/office/drawing/2014/main" id="{7B18C858-751C-684B-2B86-AA3EE3442F46}"/>
              </a:ext>
            </a:extLst>
          </p:cNvPr>
          <p:cNvSpPr/>
          <p:nvPr/>
        </p:nvSpPr>
        <p:spPr>
          <a:xfrm>
            <a:off x="-1" y="0"/>
            <a:ext cx="254285" cy="5138739"/>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pic>
        <p:nvPicPr>
          <p:cNvPr id="30" name="Image 0" descr="preencoded.png"/>
          <p:cNvPicPr>
            <a:picLocks noChangeAspect="1"/>
          </p:cNvPicPr>
          <p:nvPr/>
        </p:nvPicPr>
        <p:blipFill>
          <a:blip r:embed="rId3"/>
          <a:stretch>
            <a:fillRect/>
          </a:stretch>
        </p:blipFill>
        <p:spPr>
          <a:xfrm>
            <a:off x="3133887" y="948269"/>
            <a:ext cx="2964042" cy="3906372"/>
          </a:xfrm>
          <a:prstGeom prst="rect">
            <a:avLst/>
          </a:prstGeom>
        </p:spPr>
      </p:pic>
      <p:sp>
        <p:nvSpPr>
          <p:cNvPr id="17" name="Shape 14"/>
          <p:cNvSpPr/>
          <p:nvPr/>
        </p:nvSpPr>
        <p:spPr>
          <a:xfrm>
            <a:off x="561305" y="1006821"/>
            <a:ext cx="2467468" cy="1117854"/>
          </a:xfrm>
          <a:prstGeom prst="roundRect">
            <a:avLst>
              <a:gd name="adj" fmla="val 12992"/>
            </a:avLst>
          </a:prstGeom>
          <a:solidFill>
            <a:srgbClr val="FFFFFF"/>
          </a:solidFill>
          <a:ln/>
        </p:spPr>
        <p:txBody>
          <a:bodyPr/>
          <a:lstStyle/>
          <a:p>
            <a:pPr marL="0" algn="r" defTabSz="914400" rtl="1" eaLnBrk="1" latinLnBrk="0" hangingPunct="1"/>
            <a:endParaRPr lang="en-IL" dirty="0"/>
          </a:p>
        </p:txBody>
      </p:sp>
      <p:sp>
        <p:nvSpPr>
          <p:cNvPr id="56" name="Text 28"/>
          <p:cNvSpPr/>
          <p:nvPr/>
        </p:nvSpPr>
        <p:spPr>
          <a:xfrm>
            <a:off x="955118" y="1231674"/>
            <a:ext cx="1827909" cy="762000"/>
          </a:xfrm>
          <a:prstGeom prst="rect">
            <a:avLst/>
          </a:prstGeom>
          <a:noFill/>
          <a:ln/>
        </p:spPr>
        <p:txBody>
          <a:bodyPr wrap="square" rtlCol="0" anchor="ctr"/>
          <a:lstStyle/>
          <a:p>
            <a:pPr marL="0" indent="0" algn="l">
              <a:lnSpc>
                <a:spcPts val="1502"/>
              </a:lnSpc>
              <a:buNone/>
            </a:pPr>
            <a:r>
              <a:rPr lang="en-US" sz="1200" kern="0" spc="-11" dirty="0">
                <a:latin typeface="Raleway" pitchFamily="34" charset="0"/>
                <a:ea typeface="Raleway" pitchFamily="34" charset="-122"/>
                <a:cs typeface="Raleway" pitchFamily="34" charset="-120"/>
              </a:rPr>
              <a:t>Near-real-time alerts with video clips, images, location, and recommended actions</a:t>
            </a:r>
            <a:endParaRPr lang="en-US" sz="1200" dirty="0"/>
          </a:p>
        </p:txBody>
      </p:sp>
      <p:sp>
        <p:nvSpPr>
          <p:cNvPr id="59" name="Text 31"/>
          <p:cNvSpPr/>
          <p:nvPr/>
        </p:nvSpPr>
        <p:spPr>
          <a:xfrm>
            <a:off x="923693" y="2418042"/>
            <a:ext cx="2112427" cy="762000"/>
          </a:xfrm>
          <a:prstGeom prst="rect">
            <a:avLst/>
          </a:prstGeom>
          <a:noFill/>
          <a:ln/>
        </p:spPr>
        <p:txBody>
          <a:bodyPr wrap="square" rtlCol="0" anchor="ctr"/>
          <a:lstStyle/>
          <a:p>
            <a:pPr marL="0" indent="0" algn="l">
              <a:lnSpc>
                <a:spcPts val="1502"/>
              </a:lnSpc>
              <a:buNone/>
            </a:pPr>
            <a:r>
              <a:rPr lang="en-US" sz="1200" kern="0" spc="-11" dirty="0">
                <a:latin typeface="Raleway" pitchFamily="34" charset="0"/>
                <a:ea typeface="Raleway" pitchFamily="34" charset="-122"/>
                <a:cs typeface="Raleway" pitchFamily="34" charset="-120"/>
              </a:rPr>
              <a:t>Secure chats, emergency channels, and off-grid indicators</a:t>
            </a:r>
            <a:endParaRPr lang="en-US" sz="1200" dirty="0"/>
          </a:p>
        </p:txBody>
      </p:sp>
      <p:pic>
        <p:nvPicPr>
          <p:cNvPr id="62" name="Graphic 61">
            <a:extLst>
              <a:ext uri="{FF2B5EF4-FFF2-40B4-BE49-F238E27FC236}">
                <a16:creationId xmlns:a16="http://schemas.microsoft.com/office/drawing/2014/main" id="{26C31B01-3421-A504-F290-816C072913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1677" y="1222542"/>
            <a:ext cx="198327" cy="198327"/>
          </a:xfrm>
          <a:prstGeom prst="rect">
            <a:avLst/>
          </a:prstGeom>
        </p:spPr>
      </p:pic>
      <p:pic>
        <p:nvPicPr>
          <p:cNvPr id="67" name="Graphic 66">
            <a:extLst>
              <a:ext uri="{FF2B5EF4-FFF2-40B4-BE49-F238E27FC236}">
                <a16:creationId xmlns:a16="http://schemas.microsoft.com/office/drawing/2014/main" id="{D5DE6E9F-E98F-355F-E9F5-06B4E8641F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2917" y="2508276"/>
            <a:ext cx="230200" cy="230200"/>
          </a:xfrm>
          <a:prstGeom prst="rect">
            <a:avLst/>
          </a:prstGeom>
        </p:spPr>
      </p:pic>
      <p:sp>
        <p:nvSpPr>
          <p:cNvPr id="61" name="Text 33"/>
          <p:cNvSpPr/>
          <p:nvPr/>
        </p:nvSpPr>
        <p:spPr>
          <a:xfrm>
            <a:off x="983610" y="312489"/>
            <a:ext cx="6910324" cy="342900"/>
          </a:xfrm>
          <a:prstGeom prst="rect">
            <a:avLst/>
          </a:prstGeom>
          <a:noFill/>
          <a:ln/>
        </p:spPr>
        <p:txBody>
          <a:bodyPr wrap="square" rtlCol="0" anchor="ctr"/>
          <a:lstStyle/>
          <a:p>
            <a:r>
              <a:rPr lang="en-US" sz="2000" b="1" dirty="0" err="1">
                <a:solidFill>
                  <a:schemeClr val="bg1"/>
                </a:solidFill>
                <a:latin typeface="Raleway" pitchFamily="2" charset="77"/>
              </a:rPr>
              <a:t>Zorronet</a:t>
            </a:r>
            <a:r>
              <a:rPr lang="en-US" sz="2000" b="1" dirty="0">
                <a:solidFill>
                  <a:schemeClr val="bg1"/>
                </a:solidFill>
                <a:latin typeface="Raleway" pitchFamily="2" charset="77"/>
              </a:rPr>
              <a:t> Mobile App: Security in Your Hand</a:t>
            </a:r>
            <a:endParaRPr lang="en-US" sz="2000" b="1" dirty="0">
              <a:solidFill>
                <a:schemeClr val="bg1"/>
              </a:solidFill>
              <a:effectLst/>
              <a:latin typeface="Raleway" pitchFamily="2" charset="77"/>
            </a:endParaRPr>
          </a:p>
        </p:txBody>
      </p:sp>
      <p:pic>
        <p:nvPicPr>
          <p:cNvPr id="23" name="Graphic 22">
            <a:extLst>
              <a:ext uri="{FF2B5EF4-FFF2-40B4-BE49-F238E27FC236}">
                <a16:creationId xmlns:a16="http://schemas.microsoft.com/office/drawing/2014/main" id="{F32908ED-1CBB-EF9A-F0A0-FD251F3AC1B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3302" y="374811"/>
            <a:ext cx="198574" cy="198574"/>
          </a:xfrm>
          <a:prstGeom prst="rect">
            <a:avLst/>
          </a:prstGeom>
        </p:spPr>
      </p:pic>
      <p:sp>
        <p:nvSpPr>
          <p:cNvPr id="64" name="Shape 14">
            <a:extLst>
              <a:ext uri="{FF2B5EF4-FFF2-40B4-BE49-F238E27FC236}">
                <a16:creationId xmlns:a16="http://schemas.microsoft.com/office/drawing/2014/main" id="{4F904542-3E7E-72DF-E318-63A188059C95}"/>
              </a:ext>
            </a:extLst>
          </p:cNvPr>
          <p:cNvSpPr/>
          <p:nvPr/>
        </p:nvSpPr>
        <p:spPr>
          <a:xfrm>
            <a:off x="568652" y="3539884"/>
            <a:ext cx="2467468" cy="1117854"/>
          </a:xfrm>
          <a:prstGeom prst="roundRect">
            <a:avLst>
              <a:gd name="adj" fmla="val 12992"/>
            </a:avLst>
          </a:prstGeom>
          <a:solidFill>
            <a:srgbClr val="FFFFFF"/>
          </a:solidFill>
          <a:ln/>
        </p:spPr>
        <p:txBody>
          <a:bodyPr/>
          <a:lstStyle/>
          <a:p>
            <a:pPr marL="0" algn="r" defTabSz="914400" rtl="1" eaLnBrk="1" latinLnBrk="0" hangingPunct="1"/>
            <a:endParaRPr lang="en-IL" dirty="0"/>
          </a:p>
        </p:txBody>
      </p:sp>
      <p:sp>
        <p:nvSpPr>
          <p:cNvPr id="66" name="Text 31">
            <a:extLst>
              <a:ext uri="{FF2B5EF4-FFF2-40B4-BE49-F238E27FC236}">
                <a16:creationId xmlns:a16="http://schemas.microsoft.com/office/drawing/2014/main" id="{E9081C54-549D-34E6-69B0-8C3D0C94E62D}"/>
              </a:ext>
            </a:extLst>
          </p:cNvPr>
          <p:cNvSpPr/>
          <p:nvPr/>
        </p:nvSpPr>
        <p:spPr>
          <a:xfrm>
            <a:off x="923693" y="3698202"/>
            <a:ext cx="2112427" cy="762000"/>
          </a:xfrm>
          <a:prstGeom prst="rect">
            <a:avLst/>
          </a:prstGeom>
          <a:noFill/>
          <a:ln/>
        </p:spPr>
        <p:txBody>
          <a:bodyPr wrap="square" rtlCol="0" anchor="ctr"/>
          <a:lstStyle/>
          <a:p>
            <a:pPr>
              <a:lnSpc>
                <a:spcPts val="1502"/>
              </a:lnSpc>
            </a:pPr>
            <a:r>
              <a:rPr lang="en-US" sz="1200" kern="0" spc="-11" dirty="0">
                <a:latin typeface="Raleway" pitchFamily="34" charset="0"/>
                <a:ea typeface="Raleway" pitchFamily="34" charset="-122"/>
                <a:cs typeface="Raleway" pitchFamily="34" charset="-120"/>
              </a:rPr>
              <a:t>Start a </a:t>
            </a:r>
            <a:r>
              <a:rPr lang="en-US" sz="1200" kern="0" spc="-11" dirty="0" err="1">
                <a:latin typeface="Raleway" pitchFamily="34" charset="0"/>
                <a:ea typeface="Raleway" pitchFamily="34" charset="-122"/>
                <a:cs typeface="Raleway" pitchFamily="34" charset="-120"/>
              </a:rPr>
              <a:t>WatchMe</a:t>
            </a:r>
            <a:r>
              <a:rPr lang="en-US" sz="1200" kern="0" spc="-11" dirty="0">
                <a:latin typeface="Raleway" pitchFamily="34" charset="0"/>
                <a:ea typeface="Raleway" pitchFamily="34" charset="-122"/>
                <a:cs typeface="Raleway" pitchFamily="34" charset="-120"/>
              </a:rPr>
              <a:t> video call with the control center or community before triggering SOS</a:t>
            </a:r>
            <a:endParaRPr lang="en-US" sz="1200" dirty="0"/>
          </a:p>
        </p:txBody>
      </p:sp>
      <p:pic>
        <p:nvPicPr>
          <p:cNvPr id="70" name="Graphic 69">
            <a:extLst>
              <a:ext uri="{FF2B5EF4-FFF2-40B4-BE49-F238E27FC236}">
                <a16:creationId xmlns:a16="http://schemas.microsoft.com/office/drawing/2014/main" id="{132109AD-205C-F727-BB48-504EFF6057F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93136" y="3694575"/>
            <a:ext cx="224248" cy="224248"/>
          </a:xfrm>
          <a:prstGeom prst="rect">
            <a:avLst/>
          </a:prstGeom>
        </p:spPr>
      </p:pic>
      <p:sp>
        <p:nvSpPr>
          <p:cNvPr id="74" name="Shape 14">
            <a:extLst>
              <a:ext uri="{FF2B5EF4-FFF2-40B4-BE49-F238E27FC236}">
                <a16:creationId xmlns:a16="http://schemas.microsoft.com/office/drawing/2014/main" id="{FC1AF513-060A-F33C-F8C2-2FE7F62C11B1}"/>
              </a:ext>
            </a:extLst>
          </p:cNvPr>
          <p:cNvSpPr/>
          <p:nvPr/>
        </p:nvSpPr>
        <p:spPr>
          <a:xfrm>
            <a:off x="6122574" y="3112018"/>
            <a:ext cx="2467468" cy="1117854"/>
          </a:xfrm>
          <a:prstGeom prst="roundRect">
            <a:avLst>
              <a:gd name="adj" fmla="val 12992"/>
            </a:avLst>
          </a:prstGeom>
          <a:solidFill>
            <a:srgbClr val="FFFFFF"/>
          </a:solidFill>
          <a:ln/>
        </p:spPr>
        <p:txBody>
          <a:bodyPr/>
          <a:lstStyle/>
          <a:p>
            <a:pPr marL="0" algn="r" defTabSz="914400" rtl="1" eaLnBrk="1" latinLnBrk="0" hangingPunct="1"/>
            <a:endParaRPr lang="en-IL" dirty="0"/>
          </a:p>
        </p:txBody>
      </p:sp>
      <p:sp>
        <p:nvSpPr>
          <p:cNvPr id="75" name="Shape 14">
            <a:extLst>
              <a:ext uri="{FF2B5EF4-FFF2-40B4-BE49-F238E27FC236}">
                <a16:creationId xmlns:a16="http://schemas.microsoft.com/office/drawing/2014/main" id="{53884209-FD24-9DBC-E2AF-1E7BB48BE0F7}"/>
              </a:ext>
            </a:extLst>
          </p:cNvPr>
          <p:cNvSpPr/>
          <p:nvPr/>
        </p:nvSpPr>
        <p:spPr>
          <a:xfrm>
            <a:off x="6115227" y="1859115"/>
            <a:ext cx="2467468" cy="1117854"/>
          </a:xfrm>
          <a:prstGeom prst="roundRect">
            <a:avLst>
              <a:gd name="adj" fmla="val 12992"/>
            </a:avLst>
          </a:prstGeom>
          <a:solidFill>
            <a:srgbClr val="FFFFFF"/>
          </a:solidFill>
          <a:ln/>
        </p:spPr>
        <p:txBody>
          <a:bodyPr/>
          <a:lstStyle/>
          <a:p>
            <a:pPr marL="0" algn="r" defTabSz="914400" rtl="1" eaLnBrk="1" latinLnBrk="0" hangingPunct="1"/>
            <a:endParaRPr lang="en-IL" dirty="0"/>
          </a:p>
        </p:txBody>
      </p:sp>
      <p:sp>
        <p:nvSpPr>
          <p:cNvPr id="76" name="Text 28">
            <a:extLst>
              <a:ext uri="{FF2B5EF4-FFF2-40B4-BE49-F238E27FC236}">
                <a16:creationId xmlns:a16="http://schemas.microsoft.com/office/drawing/2014/main" id="{002EDE2A-E744-64E1-7E93-3F106EE1665F}"/>
              </a:ext>
            </a:extLst>
          </p:cNvPr>
          <p:cNvSpPr/>
          <p:nvPr/>
        </p:nvSpPr>
        <p:spPr>
          <a:xfrm>
            <a:off x="6509040" y="2083968"/>
            <a:ext cx="1827909" cy="762000"/>
          </a:xfrm>
          <a:prstGeom prst="rect">
            <a:avLst/>
          </a:prstGeom>
          <a:noFill/>
          <a:ln/>
        </p:spPr>
        <p:txBody>
          <a:bodyPr wrap="square" rtlCol="0" anchor="ctr"/>
          <a:lstStyle/>
          <a:p>
            <a:pPr>
              <a:lnSpc>
                <a:spcPts val="1502"/>
              </a:lnSpc>
            </a:pPr>
            <a:r>
              <a:rPr lang="en-US" sz="1200" kern="0" spc="-11" dirty="0">
                <a:latin typeface="Raleway" pitchFamily="34" charset="0"/>
                <a:ea typeface="Raleway" pitchFamily="34" charset="-122"/>
                <a:cs typeface="Raleway" pitchFamily="34" charset="-120"/>
              </a:rPr>
              <a:t>Built for field teams, managers, and first responders</a:t>
            </a:r>
            <a:endParaRPr lang="en-US" sz="1200" dirty="0"/>
          </a:p>
        </p:txBody>
      </p:sp>
      <p:sp>
        <p:nvSpPr>
          <p:cNvPr id="77" name="Text 31">
            <a:extLst>
              <a:ext uri="{FF2B5EF4-FFF2-40B4-BE49-F238E27FC236}">
                <a16:creationId xmlns:a16="http://schemas.microsoft.com/office/drawing/2014/main" id="{037FB371-3709-1EF0-B865-A7D41DF9CFDB}"/>
              </a:ext>
            </a:extLst>
          </p:cNvPr>
          <p:cNvSpPr/>
          <p:nvPr/>
        </p:nvSpPr>
        <p:spPr>
          <a:xfrm>
            <a:off x="6477615" y="3270336"/>
            <a:ext cx="2112427" cy="762000"/>
          </a:xfrm>
          <a:prstGeom prst="rect">
            <a:avLst/>
          </a:prstGeom>
          <a:noFill/>
          <a:ln/>
        </p:spPr>
        <p:txBody>
          <a:bodyPr wrap="square" rtlCol="0" anchor="ctr"/>
          <a:lstStyle/>
          <a:p>
            <a:pPr>
              <a:lnSpc>
                <a:spcPts val="1502"/>
              </a:lnSpc>
            </a:pPr>
            <a:r>
              <a:rPr lang="en-US" sz="1200" kern="0" spc="-11" dirty="0">
                <a:latin typeface="Raleway" pitchFamily="34" charset="0"/>
                <a:ea typeface="Raleway" pitchFamily="34" charset="-122"/>
                <a:cs typeface="Raleway" pitchFamily="34" charset="-120"/>
              </a:rPr>
              <a:t>Connected sites can share incident notifications with neighbors or nearby facilities</a:t>
            </a:r>
            <a:endParaRPr lang="en-US" sz="1200" dirty="0"/>
          </a:p>
        </p:txBody>
      </p:sp>
      <p:pic>
        <p:nvPicPr>
          <p:cNvPr id="79" name="Graphic 78">
            <a:extLst>
              <a:ext uri="{FF2B5EF4-FFF2-40B4-BE49-F238E27FC236}">
                <a16:creationId xmlns:a16="http://schemas.microsoft.com/office/drawing/2014/main" id="{86A0E10F-1529-A440-DD65-26BECEC99F3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97947" y="3243991"/>
            <a:ext cx="227328" cy="227328"/>
          </a:xfrm>
          <a:prstGeom prst="rect">
            <a:avLst/>
          </a:prstGeom>
        </p:spPr>
      </p:pic>
      <p:pic>
        <p:nvPicPr>
          <p:cNvPr id="80" name="Graphic 79">
            <a:extLst>
              <a:ext uri="{FF2B5EF4-FFF2-40B4-BE49-F238E27FC236}">
                <a16:creationId xmlns:a16="http://schemas.microsoft.com/office/drawing/2014/main" id="{A985979F-1589-7460-27BD-2CADE54917D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301859" y="2203151"/>
            <a:ext cx="170651" cy="170651"/>
          </a:xfrm>
          <a:prstGeom prst="rect">
            <a:avLst/>
          </a:prstGeom>
        </p:spPr>
      </p:pic>
      <p:sp>
        <p:nvSpPr>
          <p:cNvPr id="81" name="Text 28">
            <a:extLst>
              <a:ext uri="{FF2B5EF4-FFF2-40B4-BE49-F238E27FC236}">
                <a16:creationId xmlns:a16="http://schemas.microsoft.com/office/drawing/2014/main" id="{ECC76B58-2FC1-934D-3188-0CD6557B2F86}"/>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8</a:t>
            </a:r>
            <a:endParaRPr lang="en-US" sz="1350" dirty="0">
              <a:solidFill>
                <a:schemeClr val="bg1"/>
              </a:solidFill>
            </a:endParaRPr>
          </a:p>
        </p:txBody>
      </p:sp>
      <p:pic>
        <p:nvPicPr>
          <p:cNvPr id="82" name="Graphic 81">
            <a:extLst>
              <a:ext uri="{FF2B5EF4-FFF2-40B4-BE49-F238E27FC236}">
                <a16:creationId xmlns:a16="http://schemas.microsoft.com/office/drawing/2014/main" id="{00BB99D1-2A9F-E0E3-A4C8-FEFA00542EA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63220" y="4688296"/>
            <a:ext cx="911860" cy="42998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bg>
      <p:bgPr>
        <a:solidFill>
          <a:srgbClr val="F0F6FF"/>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F4DC6D5-E5BB-762D-E482-2DB37FCEB4B4}"/>
              </a:ext>
            </a:extLst>
          </p:cNvPr>
          <p:cNvSpPr/>
          <p:nvPr/>
        </p:nvSpPr>
        <p:spPr>
          <a:xfrm>
            <a:off x="7346" y="0"/>
            <a:ext cx="9144000" cy="513873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1" eaLnBrk="1" latinLnBrk="0" hangingPunct="1"/>
            <a:endParaRPr lang="en-IL" dirty="0"/>
          </a:p>
        </p:txBody>
      </p:sp>
      <p:sp>
        <p:nvSpPr>
          <p:cNvPr id="26" name="Rectangle 25">
            <a:extLst>
              <a:ext uri="{FF2B5EF4-FFF2-40B4-BE49-F238E27FC236}">
                <a16:creationId xmlns:a16="http://schemas.microsoft.com/office/drawing/2014/main" id="{37CA119F-E767-A952-3B3B-177EACDADB90}"/>
              </a:ext>
            </a:extLst>
          </p:cNvPr>
          <p:cNvSpPr/>
          <p:nvPr/>
        </p:nvSpPr>
        <p:spPr>
          <a:xfrm>
            <a:off x="14693" y="9209"/>
            <a:ext cx="9144000" cy="5138739"/>
          </a:xfrm>
          <a:prstGeom prst="rect">
            <a:avLst/>
          </a:prstGeom>
          <a:gradFill flip="none" rotWithShape="1">
            <a:gsLst>
              <a:gs pos="0">
                <a:srgbClr val="8A37F6"/>
              </a:gs>
              <a:gs pos="72000">
                <a:schemeClr val="dk1">
                  <a:tint val="44500"/>
                  <a:satMod val="160000"/>
                  <a:alpha val="0"/>
                </a:schemeClr>
              </a:gs>
              <a:gs pos="100000">
                <a:schemeClr val="dk1">
                  <a:tint val="23500"/>
                  <a:satMod val="160000"/>
                  <a:alpha val="0"/>
                </a:schemeClr>
              </a:gs>
            </a:gsLst>
            <a:path path="circle">
              <a:fillToRect l="100000" t="100000"/>
            </a:path>
            <a:tileRect r="-100000" b="-10000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algn="ctr" defTabSz="914400" rtl="0" eaLnBrk="1" latinLnBrk="0" hangingPunct="1"/>
            <a:endParaRPr lang="en-IL" dirty="0"/>
          </a:p>
        </p:txBody>
      </p:sp>
      <p:sp>
        <p:nvSpPr>
          <p:cNvPr id="12" name="Shape 9"/>
          <p:cNvSpPr/>
          <p:nvPr/>
        </p:nvSpPr>
        <p:spPr>
          <a:xfrm>
            <a:off x="2672479" y="1404938"/>
            <a:ext cx="1831410" cy="1407612"/>
          </a:xfrm>
          <a:prstGeom prst="rect">
            <a:avLst/>
          </a:prstGeom>
          <a:noFill/>
          <a:ln/>
        </p:spPr>
        <p:txBody>
          <a:bodyPr/>
          <a:lstStyle/>
          <a:p>
            <a:endParaRPr lang="en-IL"/>
          </a:p>
        </p:txBody>
      </p:sp>
      <p:sp>
        <p:nvSpPr>
          <p:cNvPr id="13" name="Shape 10"/>
          <p:cNvSpPr/>
          <p:nvPr/>
        </p:nvSpPr>
        <p:spPr>
          <a:xfrm>
            <a:off x="4638675" y="1404938"/>
            <a:ext cx="1831410" cy="1407612"/>
          </a:xfrm>
          <a:prstGeom prst="rect">
            <a:avLst/>
          </a:prstGeom>
          <a:noFill/>
          <a:ln/>
        </p:spPr>
        <p:txBody>
          <a:bodyPr/>
          <a:lstStyle/>
          <a:p>
            <a:endParaRPr lang="en-IL"/>
          </a:p>
        </p:txBody>
      </p:sp>
      <p:sp>
        <p:nvSpPr>
          <p:cNvPr id="14" name="Shape 11"/>
          <p:cNvSpPr/>
          <p:nvPr/>
        </p:nvSpPr>
        <p:spPr>
          <a:xfrm>
            <a:off x="2671763" y="2976563"/>
            <a:ext cx="1831410" cy="1407612"/>
          </a:xfrm>
          <a:prstGeom prst="rect">
            <a:avLst/>
          </a:prstGeom>
          <a:noFill/>
          <a:ln/>
        </p:spPr>
        <p:txBody>
          <a:bodyPr/>
          <a:lstStyle/>
          <a:p>
            <a:endParaRPr lang="en-IL"/>
          </a:p>
        </p:txBody>
      </p:sp>
      <p:sp>
        <p:nvSpPr>
          <p:cNvPr id="16" name="Shape 13"/>
          <p:cNvSpPr/>
          <p:nvPr/>
        </p:nvSpPr>
        <p:spPr>
          <a:xfrm>
            <a:off x="704850" y="1404938"/>
            <a:ext cx="1831410" cy="1407612"/>
          </a:xfrm>
          <a:prstGeom prst="rect">
            <a:avLst/>
          </a:prstGeom>
          <a:noFill/>
          <a:ln/>
        </p:spPr>
        <p:txBody>
          <a:bodyPr/>
          <a:lstStyle/>
          <a:p>
            <a:endParaRPr lang="en-IL"/>
          </a:p>
        </p:txBody>
      </p:sp>
      <p:sp>
        <p:nvSpPr>
          <p:cNvPr id="55" name="Text 28"/>
          <p:cNvSpPr/>
          <p:nvPr/>
        </p:nvSpPr>
        <p:spPr>
          <a:xfrm>
            <a:off x="698562" y="266700"/>
            <a:ext cx="8001000" cy="342900"/>
          </a:xfrm>
          <a:prstGeom prst="rect">
            <a:avLst/>
          </a:prstGeom>
          <a:noFill/>
          <a:ln/>
        </p:spPr>
        <p:txBody>
          <a:bodyPr wrap="square" rtlCol="0" anchor="ctr"/>
          <a:lstStyle/>
          <a:p>
            <a:pPr marL="0" indent="0" algn="l">
              <a:lnSpc>
                <a:spcPts val="2700"/>
              </a:lnSpc>
              <a:buNone/>
            </a:pPr>
            <a:r>
              <a:rPr lang="en-US" sz="2000" b="1" kern="0" spc="-50" dirty="0">
                <a:solidFill>
                  <a:schemeClr val="bg1"/>
                </a:solidFill>
                <a:latin typeface="Raleway" pitchFamily="34" charset="0"/>
                <a:ea typeface="Raleway" pitchFamily="34" charset="-122"/>
                <a:cs typeface="Raleway" pitchFamily="34" charset="-120"/>
              </a:rPr>
              <a:t>Community-Based Security</a:t>
            </a:r>
            <a:endParaRPr lang="en-US" sz="2000" dirty="0">
              <a:solidFill>
                <a:schemeClr val="bg1"/>
              </a:solidFill>
            </a:endParaRPr>
          </a:p>
        </p:txBody>
      </p:sp>
      <p:pic>
        <p:nvPicPr>
          <p:cNvPr id="57" name="Graphic 56">
            <a:extLst>
              <a:ext uri="{FF2B5EF4-FFF2-40B4-BE49-F238E27FC236}">
                <a16:creationId xmlns:a16="http://schemas.microsoft.com/office/drawing/2014/main" id="{F21B38E2-77F9-F0F2-658A-F97222496F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5291" y="293718"/>
            <a:ext cx="290513" cy="290513"/>
          </a:xfrm>
          <a:prstGeom prst="rect">
            <a:avLst/>
          </a:prstGeom>
        </p:spPr>
      </p:pic>
      <p:pic>
        <p:nvPicPr>
          <p:cNvPr id="19" name="Picture 18" descr="A group of houses in a neighborhood&#10;&#10;AI-generated content may be incorrect.">
            <a:extLst>
              <a:ext uri="{FF2B5EF4-FFF2-40B4-BE49-F238E27FC236}">
                <a16:creationId xmlns:a16="http://schemas.microsoft.com/office/drawing/2014/main" id="{B6D03A82-D2C7-CB8B-377D-B0DD37B13434}"/>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7000"/>
                    </a14:imgEffect>
                  </a14:imgLayer>
                </a14:imgProps>
              </a:ext>
            </a:extLst>
          </a:blip>
          <a:srcRect l="-128" r="1" b="30971"/>
          <a:stretch>
            <a:fillRect/>
          </a:stretch>
        </p:blipFill>
        <p:spPr>
          <a:xfrm>
            <a:off x="2758692" y="1807999"/>
            <a:ext cx="5735202" cy="2634423"/>
          </a:xfrm>
          <a:prstGeom prst="rect">
            <a:avLst/>
          </a:prstGeom>
        </p:spPr>
      </p:pic>
      <p:sp>
        <p:nvSpPr>
          <p:cNvPr id="37" name="Text 28">
            <a:extLst>
              <a:ext uri="{FF2B5EF4-FFF2-40B4-BE49-F238E27FC236}">
                <a16:creationId xmlns:a16="http://schemas.microsoft.com/office/drawing/2014/main" id="{32DBDCFE-ABCB-5EE9-740A-845C09769BC6}"/>
              </a:ext>
            </a:extLst>
          </p:cNvPr>
          <p:cNvSpPr/>
          <p:nvPr/>
        </p:nvSpPr>
        <p:spPr>
          <a:xfrm>
            <a:off x="8308503" y="4788987"/>
            <a:ext cx="557213" cy="228600"/>
          </a:xfrm>
          <a:prstGeom prst="rect">
            <a:avLst/>
          </a:prstGeom>
          <a:noFill/>
          <a:ln/>
        </p:spPr>
        <p:txBody>
          <a:bodyPr wrap="square" rtlCol="0" anchor="ctr"/>
          <a:lstStyle/>
          <a:p>
            <a:pPr marL="0" indent="0" algn="ctr">
              <a:lnSpc>
                <a:spcPts val="1782"/>
              </a:lnSpc>
              <a:buNone/>
            </a:pPr>
            <a:r>
              <a:rPr lang="en-US" sz="1350" b="1" kern="0" spc="-27" dirty="0">
                <a:solidFill>
                  <a:schemeClr val="bg1"/>
                </a:solidFill>
                <a:latin typeface="Raleway" pitchFamily="34" charset="0"/>
                <a:ea typeface="Raleway" pitchFamily="34" charset="-122"/>
                <a:cs typeface="Raleway" pitchFamily="34" charset="-120"/>
              </a:rPr>
              <a:t>9</a:t>
            </a:r>
            <a:endParaRPr lang="en-US" sz="1350" dirty="0">
              <a:solidFill>
                <a:schemeClr val="bg1"/>
              </a:solidFill>
            </a:endParaRPr>
          </a:p>
        </p:txBody>
      </p:sp>
      <p:pic>
        <p:nvPicPr>
          <p:cNvPr id="38" name="Graphic 37">
            <a:extLst>
              <a:ext uri="{FF2B5EF4-FFF2-40B4-BE49-F238E27FC236}">
                <a16:creationId xmlns:a16="http://schemas.microsoft.com/office/drawing/2014/main" id="{BB74EC04-592F-6DD9-28A6-CF2A11DE46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3220" y="4688296"/>
            <a:ext cx="911860" cy="429983"/>
          </a:xfrm>
          <a:prstGeom prst="rect">
            <a:avLst/>
          </a:prstGeom>
        </p:spPr>
      </p:pic>
      <p:sp>
        <p:nvSpPr>
          <p:cNvPr id="39" name="Shape 15">
            <a:extLst>
              <a:ext uri="{FF2B5EF4-FFF2-40B4-BE49-F238E27FC236}">
                <a16:creationId xmlns:a16="http://schemas.microsoft.com/office/drawing/2014/main" id="{DBAE1A2E-A182-076E-D380-49AE480AC1CA}"/>
              </a:ext>
            </a:extLst>
          </p:cNvPr>
          <p:cNvSpPr/>
          <p:nvPr/>
        </p:nvSpPr>
        <p:spPr>
          <a:xfrm>
            <a:off x="-517504" y="745221"/>
            <a:ext cx="6377650" cy="2694183"/>
          </a:xfrm>
          <a:prstGeom prst="roundRect">
            <a:avLst>
              <a:gd name="adj" fmla="val 12992"/>
            </a:avLst>
          </a:prstGeom>
          <a:solidFill>
            <a:schemeClr val="tx1"/>
          </a:solidFill>
          <a:ln>
            <a:noFill/>
          </a:ln>
        </p:spPr>
        <p:txBody>
          <a:bodyPr/>
          <a:lstStyle/>
          <a:p>
            <a:pPr marL="0" algn="l" defTabSz="914400" rtl="0" eaLnBrk="1" latinLnBrk="0" hangingPunct="1"/>
            <a:endParaRPr lang="en-IL"/>
          </a:p>
        </p:txBody>
      </p:sp>
      <p:sp>
        <p:nvSpPr>
          <p:cNvPr id="56" name="Text 23">
            <a:extLst>
              <a:ext uri="{FF2B5EF4-FFF2-40B4-BE49-F238E27FC236}">
                <a16:creationId xmlns:a16="http://schemas.microsoft.com/office/drawing/2014/main" id="{02860A17-93B0-E36F-3E5D-053D958037D8}"/>
              </a:ext>
            </a:extLst>
          </p:cNvPr>
          <p:cNvSpPr/>
          <p:nvPr/>
        </p:nvSpPr>
        <p:spPr>
          <a:xfrm>
            <a:off x="860586" y="1052444"/>
            <a:ext cx="4601577" cy="2112600"/>
          </a:xfrm>
          <a:prstGeom prst="rect">
            <a:avLst/>
          </a:prstGeom>
          <a:noFill/>
          <a:ln/>
        </p:spPr>
        <p:txBody>
          <a:bodyPr wrap="square" rtlCol="0" anchor="ctr"/>
          <a:lstStyle/>
          <a:p>
            <a:r>
              <a:rPr lang="en-US" sz="1200" dirty="0">
                <a:solidFill>
                  <a:schemeClr val="bg1"/>
                </a:solidFill>
                <a:latin typeface="Raleway" pitchFamily="2" charset="77"/>
              </a:rPr>
              <a:t>Threats don’t stay in one place. </a:t>
            </a:r>
          </a:p>
          <a:p>
            <a:endParaRPr lang="en-US" sz="1200" b="1" dirty="0">
              <a:solidFill>
                <a:schemeClr val="bg1"/>
              </a:solidFill>
              <a:latin typeface="Raleway" pitchFamily="2" charset="77"/>
            </a:endParaRPr>
          </a:p>
          <a:p>
            <a:r>
              <a:rPr lang="en-US" sz="1200" dirty="0">
                <a:solidFill>
                  <a:schemeClr val="bg1"/>
                </a:solidFill>
                <a:latin typeface="Raleway" pitchFamily="2" charset="77"/>
              </a:rPr>
              <a:t>That’s why </a:t>
            </a:r>
            <a:r>
              <a:rPr lang="en-US" sz="1200" dirty="0" err="1">
                <a:solidFill>
                  <a:schemeClr val="bg1"/>
                </a:solidFill>
                <a:latin typeface="Raleway" pitchFamily="2" charset="77"/>
              </a:rPr>
              <a:t>Zorronet</a:t>
            </a:r>
            <a:r>
              <a:rPr lang="en-US" sz="1200" dirty="0">
                <a:solidFill>
                  <a:schemeClr val="bg1"/>
                </a:solidFill>
                <a:latin typeface="Raleway" pitchFamily="2" charset="77"/>
              </a:rPr>
              <a:t> created communities. Each site gets its own community so that alerts are only routed to relevant personnel. </a:t>
            </a:r>
          </a:p>
          <a:p>
            <a:endParaRPr lang="en-US" sz="1200" b="1" dirty="0">
              <a:solidFill>
                <a:schemeClr val="bg1"/>
              </a:solidFill>
              <a:latin typeface="Raleway" pitchFamily="2" charset="77"/>
            </a:endParaRPr>
          </a:p>
          <a:p>
            <a:r>
              <a:rPr lang="en-US" sz="1200" dirty="0">
                <a:solidFill>
                  <a:schemeClr val="bg1"/>
                </a:solidFill>
                <a:latin typeface="Raleway" pitchFamily="2" charset="77"/>
              </a:rPr>
              <a:t>It also enables neighboring sites and communities to support each other, creating a safety network that grows stronger with every connected user</a:t>
            </a:r>
          </a:p>
          <a:p>
            <a:endParaRPr lang="en-US" sz="1200" b="1" dirty="0">
              <a:solidFill>
                <a:schemeClr val="bg1"/>
              </a:solidFill>
              <a:latin typeface="Raleway" pitchFamily="2" charset="77"/>
            </a:endParaRPr>
          </a:p>
          <a:p>
            <a:r>
              <a:rPr lang="en-US" sz="1200" dirty="0">
                <a:solidFill>
                  <a:schemeClr val="bg1"/>
                </a:solidFill>
                <a:latin typeface="Raleway" pitchFamily="2" charset="77"/>
              </a:rPr>
              <a:t>Security is no longer siloed</a:t>
            </a:r>
            <a:endParaRPr lang="en-US" sz="1200" b="1" dirty="0">
              <a:solidFill>
                <a:schemeClr val="bg1"/>
              </a:solidFill>
              <a:effectLst/>
              <a:latin typeface="Raleway" pitchFamily="2" charset="77"/>
            </a:endParaRPr>
          </a:p>
        </p:txBody>
      </p:sp>
      <p:sp>
        <p:nvSpPr>
          <p:cNvPr id="58" name="Rectangle 57">
            <a:extLst>
              <a:ext uri="{FF2B5EF4-FFF2-40B4-BE49-F238E27FC236}">
                <a16:creationId xmlns:a16="http://schemas.microsoft.com/office/drawing/2014/main" id="{23A9B2C2-77CA-FBB7-A5FB-10488619FC32}"/>
              </a:ext>
            </a:extLst>
          </p:cNvPr>
          <p:cNvSpPr/>
          <p:nvPr/>
        </p:nvSpPr>
        <p:spPr>
          <a:xfrm>
            <a:off x="-1" y="0"/>
            <a:ext cx="254285" cy="5138739"/>
          </a:xfrm>
          <a:prstGeom prst="rect">
            <a:avLst/>
          </a:prstGeom>
          <a:solidFill>
            <a:srgbClr val="8A37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IL"/>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8078</TotalTime>
  <Words>2995</Words>
  <Application>Microsoft Macintosh PowerPoint</Application>
  <PresentationFormat>On-screen Show (16:9)</PresentationFormat>
  <Paragraphs>226</Paragraphs>
  <Slides>23</Slides>
  <Notes>23</Notes>
  <HiddenSlides>1</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tslil@honnplus.com</cp:lastModifiedBy>
  <cp:revision>12</cp:revision>
  <dcterms:created xsi:type="dcterms:W3CDTF">2025-11-30T07:44:45Z</dcterms:created>
  <dcterms:modified xsi:type="dcterms:W3CDTF">2025-12-07T14:36:06Z</dcterms:modified>
</cp:coreProperties>
</file>