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3" r:id="rId4"/>
    <p:sldId id="268" r:id="rId5"/>
    <p:sldId id="276" r:id="rId6"/>
    <p:sldId id="258" r:id="rId7"/>
    <p:sldId id="280" r:id="rId8"/>
    <p:sldId id="270" r:id="rId9"/>
    <p:sldId id="259" r:id="rId10"/>
    <p:sldId id="266" r:id="rId11"/>
    <p:sldId id="261" r:id="rId12"/>
    <p:sldId id="272" r:id="rId13"/>
    <p:sldId id="269" r:id="rId14"/>
    <p:sldId id="265" r:id="rId15"/>
    <p:sldId id="275" r:id="rId16"/>
    <p:sldId id="267" r:id="rId17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E3B705-7863-C48F-C40F-00E2B6B929D6}" name="Dana" initials="Da" userId="S::dana@minet.co.il::0d524b6b-01c4-4aab-9e17-24b1a07adb70" providerId="AD"/>
  <p188:author id="{BFBC9918-CC0D-803F-4CA6-2FA5F5DFCB9C}" name="David Inbar" initials="DI" userId="S::david@minet.co.il::5b70dc38-a33d-4f21-814a-d0124407c198" providerId="AD"/>
  <p188:author id="{3EBBADDA-82D3-9361-AFAF-60D56C4F1298}" name="דנה פינצי" initials="דפ" userId="S::danafin@post.bgu.ac.il::5b75ddc0-2254-4762-a4c8-ab36e69b36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5DDE"/>
    <a:srgbClr val="F2F2F2"/>
    <a:srgbClr val="DE8344"/>
    <a:srgbClr val="EE8B08"/>
    <a:srgbClr val="D3B2F8"/>
    <a:srgbClr val="162884"/>
    <a:srgbClr val="FCD4D9"/>
    <a:srgbClr val="D44855"/>
    <a:srgbClr val="E78DA9"/>
    <a:srgbClr val="E41F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7C6F3A-31D2-49D4-5F58-8C77D89EFA85}" v="145" dt="2025-06-02T20:02:11.673"/>
    <p1510:client id="{6DD40949-581C-4A22-8B4E-2418331E1A56}" v="395" dt="2025-06-02T19:42:07.093"/>
    <p1510:client id="{76F43CC3-C4B8-BF26-CB8D-94E240192328}" v="4" dt="2025-06-02T19:48:56.697"/>
    <p1510:client id="{99F17516-104A-417C-BF26-B40A22A709C9}" v="1" dt="2025-06-02T19:16:50.699"/>
    <p1510:client id="{E0145E22-1235-E479-D1AB-3E40229044F9}" v="42" dt="2025-06-03T16:29:35.593"/>
    <p1510:client id="{F1B40857-8DA1-F6C6-FD58-33513B597035}" v="96" dt="2025-06-03T18:12:40.056"/>
    <p1510:client id="{F4598987-BD4A-D406-E260-C56526A66B0D}" v="18" dt="2025-06-02T19:20:55.3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8351" autoAdjust="0"/>
  </p:normalViewPr>
  <p:slideViewPr>
    <p:cSldViewPr snapToGrid="0">
      <p:cViewPr varScale="1">
        <p:scale>
          <a:sx n="56" d="100"/>
          <a:sy n="56" d="100"/>
        </p:scale>
        <p:origin x="168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1159507minettechnology-my.sharepoint.com/personal/david_minet_co_il/Documents/Dana/Ai%20agents/%D7%9E%D7%A6%D7%92%D7%AA%20AI%20Agent%20Procurement%20%20%D7%91%D7%A2%D7%91%D7%A8%D7%99%D7%AA_Pi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7E18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D2-48A7-991E-0F7ECAF1FBBC}"/>
              </c:ext>
            </c:extLst>
          </c:dPt>
          <c:dPt>
            <c:idx val="1"/>
            <c:bubble3D val="0"/>
            <c:spPr>
              <a:solidFill>
                <a:srgbClr val="FCC9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D2-48A7-991E-0F7ECAF1FBBC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0D2-48A7-991E-0F7ECAF1FBBC}"/>
              </c:ext>
            </c:extLst>
          </c:dPt>
          <c:dPt>
            <c:idx val="3"/>
            <c:bubble3D val="0"/>
            <c:spPr>
              <a:solidFill>
                <a:srgbClr val="94DCF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0D2-48A7-991E-0F7ECAF1FBB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0C-4E06-A4B4-9A1BAE47B6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AB30A-DAD8-4315-9C4A-6BB97A5F5191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9A5CB-2E65-485A-A914-17EBC2F7FD3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777943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he-IL" sz="900" u="none" dirty="0">
                <a:solidFill>
                  <a:schemeClr val="tx2"/>
                </a:solidFill>
                <a:latin typeface="Arial"/>
                <a:cs typeface="Arial"/>
              </a:rPr>
              <a:t>רכש באאוטסורסינג, סופר </a:t>
            </a:r>
            <a:r>
              <a:rPr lang="he-IL" sz="900" u="none" dirty="0" err="1">
                <a:solidFill>
                  <a:schemeClr val="tx2"/>
                </a:solidFill>
                <a:latin typeface="Arial"/>
                <a:cs typeface="Arial"/>
              </a:rPr>
              <a:t>סופלייר</a:t>
            </a:r>
            <a:r>
              <a:rPr lang="he-IL" sz="900" u="none" dirty="0">
                <a:solidFill>
                  <a:schemeClr val="tx2"/>
                </a:solidFill>
                <a:latin typeface="Arial"/>
                <a:cs typeface="Arial"/>
              </a:rPr>
              <a:t> עם חברות גדולות</a:t>
            </a:r>
          </a:p>
          <a:p>
            <a:pPr marL="15875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he-IL" sz="1200" dirty="0" err="1">
                <a:effectLst/>
                <a:ea typeface="Aptos" panose="020B0004020202020204" pitchFamily="34" charset="0"/>
                <a:cs typeface="David" panose="020E0502060401010101" pitchFamily="34" charset="-79"/>
              </a:rPr>
              <a:t>פרוייקטים</a:t>
            </a:r>
            <a:r>
              <a:rPr lang="he-IL" sz="1200" dirty="0">
                <a:effectLst/>
                <a:ea typeface="Aptos" panose="020B0004020202020204" pitchFamily="34" charset="0"/>
                <a:cs typeface="David" panose="020E0502060401010101" pitchFamily="34" charset="-79"/>
              </a:rPr>
              <a:t> של ייעוץ והדרכות בתחום </a:t>
            </a:r>
            <a:r>
              <a:rPr lang="en-US" sz="1200" dirty="0">
                <a:effectLst/>
                <a:latin typeface="David" panose="020E0502060401010101" pitchFamily="34" charset="-79"/>
                <a:ea typeface="Aptos" panose="020B0004020202020204" pitchFamily="34" charset="0"/>
              </a:rPr>
              <a:t>AI</a:t>
            </a:r>
            <a:r>
              <a:rPr lang="he-IL" sz="1200" dirty="0">
                <a:effectLst/>
                <a:latin typeface="David" panose="020E0502060401010101" pitchFamily="34" charset="-79"/>
                <a:ea typeface="Aptos" panose="020B0004020202020204" pitchFamily="34" charset="0"/>
              </a:rPr>
              <a:t> ותחום הדאטה, עושים טקסונומיה בחברה גדולה</a:t>
            </a:r>
          </a:p>
          <a:p>
            <a:pPr marL="15875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he-IL" sz="1200" dirty="0" err="1">
                <a:effectLst/>
                <a:ea typeface="Aptos" panose="020B0004020202020204" pitchFamily="34" charset="0"/>
                <a:cs typeface="David" panose="020E0502060401010101" pitchFamily="34" charset="-79"/>
              </a:rPr>
              <a:t>ספולייר</a:t>
            </a:r>
            <a:r>
              <a:rPr lang="he-IL" sz="1200" dirty="0">
                <a:effectLst/>
                <a:ea typeface="Aptos" panose="020B0004020202020204" pitchFamily="34" charset="0"/>
                <a:cs typeface="David" panose="020E0502060401010101" pitchFamily="34" charset="-79"/>
              </a:rPr>
              <a:t> </a:t>
            </a:r>
            <a:r>
              <a:rPr lang="he-IL" sz="1200" dirty="0" err="1">
                <a:effectLst/>
                <a:ea typeface="Aptos" panose="020B0004020202020204" pitchFamily="34" charset="0"/>
                <a:cs typeface="David" panose="020E0502060401010101" pitchFamily="34" charset="-79"/>
              </a:rPr>
              <a:t>דיסקובררי</a:t>
            </a:r>
            <a:r>
              <a:rPr lang="he-IL" sz="1200" dirty="0">
                <a:effectLst/>
                <a:ea typeface="Aptos" panose="020B0004020202020204" pitchFamily="34" charset="0"/>
                <a:cs typeface="David" panose="020E0502060401010101" pitchFamily="34" charset="-79"/>
              </a:rPr>
              <a:t>. מגוון </a:t>
            </a:r>
            <a:r>
              <a:rPr lang="he-IL" sz="1200" dirty="0" err="1">
                <a:effectLst/>
                <a:ea typeface="Aptos" panose="020B0004020202020204" pitchFamily="34" charset="0"/>
                <a:cs typeface="David" panose="020E0502060401010101" pitchFamily="34" charset="-79"/>
              </a:rPr>
              <a:t>פיתרונות</a:t>
            </a:r>
            <a:r>
              <a:rPr lang="he-IL" sz="1200" dirty="0">
                <a:effectLst/>
                <a:ea typeface="Aptos" panose="020B0004020202020204" pitchFamily="34" charset="0"/>
                <a:cs typeface="David" panose="020E0502060401010101" pitchFamily="34" charset="-79"/>
              </a:rPr>
              <a:t>. היום נראה את </a:t>
            </a:r>
            <a:r>
              <a:rPr lang="he-IL" sz="1200" dirty="0" err="1">
                <a:effectLst/>
                <a:ea typeface="Aptos" panose="020B0004020202020204" pitchFamily="34" charset="0"/>
                <a:cs typeface="David" panose="020E0502060401010101" pitchFamily="34" charset="-79"/>
              </a:rPr>
              <a:t>מצאורי</a:t>
            </a:r>
            <a:r>
              <a:rPr lang="he-IL" sz="1200" dirty="0">
                <a:effectLst/>
                <a:ea typeface="Aptos" panose="020B0004020202020204" pitchFamily="34" charset="0"/>
                <a:cs typeface="David" panose="020E0502060401010101" pitchFamily="34" charset="-79"/>
              </a:rPr>
              <a:t>.</a:t>
            </a:r>
            <a:endParaRPr lang="he-IL" sz="900" u="none" dirty="0">
              <a:solidFill>
                <a:schemeClr val="tx2"/>
              </a:solidFill>
              <a:latin typeface="Arial"/>
              <a:cs typeface="Arial"/>
            </a:endParaRPr>
          </a:p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9A5CB-2E65-485A-A914-17EBC2F7FD3D}" type="slidenum">
              <a:rPr lang="en-IL" smtClean="0"/>
              <a:t>2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077317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623F4-21AC-2BAB-871A-4535E2E51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3D2EEB-831B-2CD2-B5E6-D1336E310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E23CBB-C180-0EAF-D858-1826F5963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lnSpc>
                <a:spcPct val="115000"/>
              </a:lnSpc>
              <a:spcAft>
                <a:spcPts val="800"/>
              </a:spcAft>
              <a:buNone/>
            </a:pPr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E455C7-A216-DAAA-1726-E4D82511BE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9A5CB-2E65-485A-A914-17EBC2F7FD3D}" type="slidenum">
              <a:rPr lang="en-IL" smtClean="0"/>
              <a:t>15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99617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9A5CB-2E65-485A-A914-17EBC2F7FD3D}" type="slidenum">
              <a:rPr lang="en-IL" smtClean="0"/>
              <a:t>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89966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51C65-7535-AAA5-836C-F45EF8930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D9120E-E3B1-1D75-9E0A-F7A42447B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55C1B8-B223-DA8A-AC45-C5F0EDE2A1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buNone/>
            </a:pPr>
            <a:r>
              <a:rPr lang="he-IL" dirty="0"/>
              <a:t>סוכן </a:t>
            </a:r>
            <a:r>
              <a:rPr lang="en-US" dirty="0"/>
              <a:t>AI  </a:t>
            </a:r>
            <a:r>
              <a:rPr lang="he-IL" dirty="0"/>
              <a:t> הוא לא עוד כלי אוטומציה.</a:t>
            </a:r>
            <a:br>
              <a:rPr lang="he-IL" dirty="0">
                <a:cs typeface="+mn-lt"/>
              </a:rPr>
            </a:br>
            <a:r>
              <a:rPr lang="he-IL" dirty="0"/>
              <a:t>זה עובד דיגיטלי חכם שפועל לבד – מנתח מידע, מקבל החלטות, ולומד כל הזמן.</a:t>
            </a:r>
          </a:p>
          <a:p>
            <a:pPr algn="r" rtl="1">
              <a:buNone/>
            </a:pPr>
            <a:r>
              <a:rPr lang="he-IL" dirty="0"/>
              <a:t>הוא קורא חוזים, עוקב אחרי חריגות, כותב מיילים, שולח בקשות, מעדכן מערכות.</a:t>
            </a:r>
            <a:br>
              <a:rPr lang="he-IL" dirty="0">
                <a:cs typeface="+mn-lt"/>
              </a:rPr>
            </a:br>
            <a:r>
              <a:rPr lang="he-IL" dirty="0"/>
              <a:t>בלי שמבקשים ממנו.</a:t>
            </a:r>
            <a:br>
              <a:rPr lang="he-IL" dirty="0">
                <a:cs typeface="+mn-lt"/>
              </a:rPr>
            </a:br>
            <a:r>
              <a:rPr lang="he-IL" dirty="0"/>
              <a:t>הוא לא מחכה להוראה – הוא פועל ביוזמה, לפי חוקים שנקבעו מראש.</a:t>
            </a:r>
          </a:p>
          <a:p>
            <a:pPr algn="r" rtl="1"/>
            <a:r>
              <a:rPr lang="he-IL" dirty="0"/>
              <a:t>ובנקודות רגישות – האדם בתמונה. תמיד.</a:t>
            </a:r>
            <a:br>
              <a:rPr lang="he-IL" dirty="0">
                <a:cs typeface="+mn-lt"/>
              </a:rPr>
            </a:br>
            <a:r>
              <a:rPr lang="he-IL" dirty="0"/>
              <a:t>הסוכן מנסח, אתה מאשר. שליטה מלאה. אפס התעסקות מיותרת.</a:t>
            </a:r>
            <a:br>
              <a:rPr lang="he-IL" dirty="0">
                <a:cs typeface="+mn-lt"/>
              </a:rPr>
            </a:br>
            <a:br>
              <a:rPr lang="he-IL" dirty="0">
                <a:cs typeface="+mn-lt"/>
              </a:rPr>
            </a:br>
            <a:r>
              <a:rPr lang="he-IL" dirty="0"/>
              <a:t>סוכן </a:t>
            </a:r>
            <a:r>
              <a:rPr lang="en-US" dirty="0"/>
              <a:t> AI </a:t>
            </a:r>
            <a:r>
              <a:rPr lang="he-IL" dirty="0"/>
              <a:t>היא תוכנה מבוססת בינה מלאכותית המבצעת משימות, מקבלת החלטות, ומשתפרת עצמאית לאורך זמן</a:t>
            </a:r>
          </a:p>
          <a:p>
            <a:pPr algn="r" rtl="1">
              <a:lnSpc>
                <a:spcPct val="115000"/>
              </a:lnSpc>
              <a:spcAft>
                <a:spcPts val="800"/>
              </a:spcAft>
              <a:buNone/>
            </a:pPr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2E0F7-590C-EB0A-0F3A-CE528660CF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9A5CB-2E65-485A-A914-17EBC2F7FD3D}" type="slidenum">
              <a:rPr lang="en-IL" smtClean="0"/>
              <a:t>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5972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34615-39A0-6736-BC2E-2E4C3B809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42CD0D-8600-EB3B-6B84-167835D6AC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AAD78F-FB23-84DA-4C75-F8FDA151A4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>
              <a:lnSpc>
                <a:spcPct val="115000"/>
              </a:lnSpc>
              <a:spcAft>
                <a:spcPts val="800"/>
              </a:spcAft>
              <a:buNone/>
            </a:pPr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29ED5-9BE5-17DC-E308-70A514D636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A9A5CB-2E65-485A-A914-17EBC2F7FD3D}" type="slidenum">
              <a:rPr kumimoji="0" lang="en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5057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027A4-8299-BCFB-58EA-2B8E04C51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1805A6-129F-9269-F14F-4DD2E98A7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B3CE51-FE01-4A53-E72C-D8CEA32146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L" sz="1800" b="1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🔹</a:t>
            </a:r>
            <a:r>
              <a:rPr lang="he-IL" sz="1800" b="1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תועלות</a:t>
            </a:r>
            <a:br>
              <a:rPr lang="he-IL" sz="1800" b="1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סוכן ה־ </a:t>
            </a:r>
            <a:r>
              <a:rPr lang="en-I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AI </a:t>
            </a:r>
            <a:r>
              <a:rPr lang="he-I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שלנו </a:t>
            </a:r>
            <a:r>
              <a:rPr lang="he-IL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לא בא להחליף – אלא לחזק</a:t>
            </a:r>
            <a:r>
              <a:rPr lang="en-I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br>
              <a:rPr lang="en-I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הוא נותן לעובדים יותר זמן לעסוק באסטרטגיה, בניתוח, ובקבלת החלטות – ולא בלחפש קובץ או להעתיק מספרים ממייל למערכת</a:t>
            </a:r>
            <a:r>
              <a:rPr lang="en-I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r>
              <a:rPr lang="he-I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אפשר לעשות מאותם משאבים הרבה יותר.</a:t>
            </a:r>
            <a:endParaRPr lang="en-I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L" sz="1800" b="1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🔹</a:t>
            </a:r>
            <a:r>
              <a:rPr lang="he-IL" sz="1800" b="1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הסוכן יודע להתמודד עם </a:t>
            </a:r>
            <a:r>
              <a:rPr lang="he-IL" sz="1800" b="1" kern="100" dirty="0" err="1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פיקים</a:t>
            </a:r>
            <a:br>
              <a:rPr lang="he-IL" sz="1800" b="1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לגייס קניין לחצי שנה יכול להיות מורכב. לעומת זאת עם סוכן </a:t>
            </a:r>
            <a:r>
              <a:rPr lang="en-US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AI</a:t>
            </a:r>
            <a:r>
              <a:rPr lang="he-IL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 זה יכול להיות יותר קל, וזה חשוב עבור ארגונים שהם </a:t>
            </a:r>
            <a:r>
              <a:rPr lang="he-IL" sz="1800" kern="100" dirty="0" err="1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פרוייקטיאלים</a:t>
            </a:r>
            <a:r>
              <a:rPr lang="he-IL" sz="1800" kern="1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 בעיקר. </a:t>
            </a:r>
            <a:endParaRPr lang="en-I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he-IL" sz="1200" dirty="0">
                <a:latin typeface="Tahoma"/>
                <a:ea typeface="Tahoma"/>
                <a:cs typeface="Tahoma"/>
              </a:rPr>
              <a:t>יעילות - תהליכים מהירים וטובים יותר, פחות טעויות, התמודדות עם </a:t>
            </a:r>
            <a:r>
              <a:rPr lang="he-IL" sz="1200" dirty="0" err="1">
                <a:latin typeface="Tahoma"/>
                <a:ea typeface="Tahoma"/>
                <a:cs typeface="Tahoma"/>
              </a:rPr>
              <a:t>פיקים</a:t>
            </a:r>
            <a:endParaRPr lang="he-IL" sz="1200" dirty="0">
              <a:latin typeface="Tahoma"/>
              <a:ea typeface="Tahoma"/>
              <a:cs typeface="Tahoma"/>
            </a:endParaRPr>
          </a:p>
          <a:p>
            <a:pPr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he-IL" sz="1200" dirty="0">
                <a:latin typeface="Tahoma"/>
                <a:ea typeface="Tahoma"/>
                <a:cs typeface="Tahoma"/>
              </a:rPr>
              <a:t>מועילות – דאטה טובה ועדכנית יותר, החלטות טובות יותר, פינוי זמן עובדים למשימות עם ערך נוסף גבוה</a:t>
            </a:r>
          </a:p>
          <a:p>
            <a:pPr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he-IL" sz="1200" dirty="0" err="1">
                <a:latin typeface="Tahoma"/>
                <a:ea typeface="Tahoma"/>
                <a:cs typeface="Tahoma"/>
              </a:rPr>
              <a:t>קומפליאנס</a:t>
            </a:r>
            <a:r>
              <a:rPr lang="he-IL" sz="1200" dirty="0">
                <a:latin typeface="Tahoma"/>
                <a:ea typeface="Tahoma"/>
                <a:cs typeface="Tahoma"/>
              </a:rPr>
              <a:t> גבוה יותר.</a:t>
            </a:r>
          </a:p>
          <a:p>
            <a:pPr algn="r" rtl="1">
              <a:buNone/>
            </a:pPr>
            <a:endParaRPr lang="en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CAB75-0A0C-BC32-D82A-AD56F4B8A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9A5CB-2E65-485A-A914-17EBC2F7FD3D}" type="slidenum">
              <a:rPr lang="en-IL" smtClean="0"/>
              <a:t>7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50919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09908-DCE0-AEA9-6F78-67DA3D3B9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8612BA-45FE-30A2-DFD1-668624908B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54B34E-B6CF-BFCA-FCDF-858FFFC3A8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L" sz="18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🔹</a:t>
            </a:r>
            <a:r>
              <a:rPr lang="he-IL" sz="18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תועלות</a:t>
            </a:r>
            <a:br>
              <a:rPr lang="he-IL" sz="18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סוכן ה־ </a:t>
            </a:r>
            <a:r>
              <a:rPr lang="en-I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AI </a:t>
            </a:r>
            <a:r>
              <a:rPr lang="he-I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שלנו </a:t>
            </a:r>
            <a:r>
              <a:rPr lang="he-IL" sz="18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לא בא להחליף – אלא לחזק</a:t>
            </a:r>
            <a:r>
              <a:rPr lang="en-I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br>
              <a:rPr lang="en-I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הוא נותן לעובדים יותר זמן לעסוק באסטרטגיה, בניתוח, ובקבלת החלטות – ולא בלחפש קובץ או להעתיק מספרים ממייל למערכת</a:t>
            </a:r>
            <a:r>
              <a:rPr lang="en-I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r>
              <a:rPr lang="he-IL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אפשר לעשות מאותם משאבים הרבה יותר.</a:t>
            </a:r>
            <a:endParaRPr lang="en-IL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L" sz="18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🔹</a:t>
            </a:r>
            <a:r>
              <a:rPr lang="he-IL" sz="18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הסוכן יודע להתמודד עם </a:t>
            </a:r>
            <a:r>
              <a:rPr lang="he-IL" sz="1800" b="1" kern="100" err="1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פיקים</a:t>
            </a:r>
            <a:br>
              <a:rPr lang="he-IL" sz="18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לגייס קניין לחצי שנה יכול להיות מורכב. לעומת זאת עם סוכן </a:t>
            </a:r>
            <a:r>
              <a:rPr lang="en-US" sz="1800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AI</a:t>
            </a:r>
            <a:r>
              <a:rPr lang="he-IL" sz="1800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 זה יכול להיות יותר קל, וזה חשוב עבור ארגונים שהם </a:t>
            </a:r>
            <a:r>
              <a:rPr lang="he-IL" sz="1800" kern="100" err="1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פרוייקטיאלים</a:t>
            </a:r>
            <a:r>
              <a:rPr lang="he-IL" sz="1800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 בעיקר. </a:t>
            </a:r>
            <a:endParaRPr lang="en-IL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r" rtl="1">
              <a:buNone/>
            </a:pPr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B6BA9-A8D6-E475-7164-8E0C79614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9A5CB-2E65-485A-A914-17EBC2F7FD3D}" type="slidenum">
              <a:rPr lang="en-IL" smtClean="0"/>
              <a:t>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40245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Agent </a:t>
            </a:r>
            <a:r>
              <a:rPr lang="he-I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יודע לקחת מידע לא מובנה- כלומר מסמכים שונים שמתקבלים מאימייל כגון חשבוניות מספקים, קבלות, </a:t>
            </a:r>
            <a:r>
              <a:rPr lang="he-I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אקסלים</a:t>
            </a:r>
            <a:r>
              <a:rPr lang="he-I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PDF</a:t>
            </a:r>
            <a:r>
              <a:rPr lang="he-I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סרוק, והוא בעצם יודע לקחת את המידע הזה ולהפוך אותו למובנה- באקסל מסודר, מערכת 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ERP</a:t>
            </a:r>
            <a:r>
              <a:rPr lang="he-I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או מערכת מובנית אחרת. הוא גם יכול למיין את המיילים המתקבלים לתיקיות ייעודיות לפי נושאים- מה שמקל על התערבות אנושית בהמשך.</a:t>
            </a:r>
            <a:endParaRPr lang="en-I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9A5CB-2E65-485A-A914-17EBC2F7FD3D}" type="slidenum">
              <a:rPr lang="en-IL" smtClean="0"/>
              <a:t>9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0038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IL" sz="1800" b="1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🔹</a:t>
            </a:r>
            <a:r>
              <a:rPr lang="he-IL" sz="1800" b="1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טיפול </a:t>
            </a:r>
            <a:r>
              <a:rPr lang="he-IL" sz="1800" b="1" dirty="0" err="1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באינוורסים</a:t>
            </a:r>
            <a:r>
              <a:rPr lang="he-IL" sz="18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br>
              <a:rPr lang="he-IL" sz="1800" dirty="0"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3 Way Match</a:t>
            </a:r>
            <a: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 בהנחה שמדובר בסחורה פיזית</a:t>
            </a:r>
            <a:b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החברה מקבלת </a:t>
            </a:r>
            <a:r>
              <a:rPr lang="he-IL" sz="1800" dirty="0" err="1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אינוורסים</a:t>
            </a:r>
            <a: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 מהספקים, זה נקרא </a:t>
            </a:r>
            <a:r>
              <a:rPr lang="en-US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AP</a:t>
            </a:r>
            <a:r>
              <a:rPr lang="en-US" sz="1800" dirty="0">
                <a:solidFill>
                  <a:srgbClr val="0F476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US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Accounts </a:t>
            </a:r>
            <a:r>
              <a:rPr lang="en-US" sz="1800" dirty="0" err="1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Payble</a:t>
            </a:r>
            <a:r>
              <a:rPr lang="en-US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)</a:t>
            </a:r>
            <a: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) כלומר הסכומים שחברה חייבת לספק עקב רכש או שירותים שסיפק עבורם. </a:t>
            </a:r>
            <a:b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קיימים 3 מסמכים:</a:t>
            </a:r>
            <a:b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1. חשבוניות </a:t>
            </a:r>
            <a:r>
              <a:rPr lang="en-US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Invoices</a:t>
            </a:r>
            <a:b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2. הזמנת רכש </a:t>
            </a:r>
            <a:r>
              <a:rPr lang="en-US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PO</a:t>
            </a:r>
            <a:b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3. </a:t>
            </a:r>
            <a:r>
              <a:rPr lang="en-US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GR</a:t>
            </a:r>
            <a:r>
              <a:rPr lang="en-US" sz="1800" dirty="0">
                <a:solidFill>
                  <a:srgbClr val="0F476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 </a:t>
            </a:r>
            <a:r>
              <a:rPr lang="en-US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(Good Received)</a:t>
            </a:r>
            <a:r>
              <a:rPr lang="he-IL" sz="1800" dirty="0">
                <a:solidFill>
                  <a:srgbClr val="0F476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Arial" panose="020B0604020202020204" pitchFamily="34" charset="0"/>
              </a:rPr>
              <a:t> בהנחה שמדובר בסחורה פיזית שנכנסה למחסן, מסמך שמכיר בשילוח 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9A5CB-2E65-485A-A914-17EBC2F7FD3D}" type="slidenum">
              <a:rPr lang="en-IL" smtClean="0"/>
              <a:t>10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66291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9A5CB-2E65-485A-A914-17EBC2F7FD3D}" type="slidenum">
              <a:rPr lang="en-IL" smtClean="0"/>
              <a:t>13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74605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1708E-7F43-FB7C-5F5A-56B9BC84B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CDD5A7-8766-C641-6AF3-B79B313FC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0CF31-FF5E-D41A-15E1-526A7D9D3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B0405-A5C5-A85C-764F-F159DA5E0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C8ECC-F186-9A98-C155-0AE0EAF7B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57573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4165B-354D-32E5-1E43-DF1FC4B64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74625B-CE44-92D5-53EF-9CFD9259F0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DA205-5238-CEB6-B953-590211077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785A9-1A68-BB22-E921-CF33C94EB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09F0E-5CFB-80CC-CD9A-0159B480D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9776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0A5CE-C453-14E7-0877-08FF6FD537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F895FA-8F12-601B-E95F-258B96EF6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92EA9-2270-EEFA-06CC-E26015909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908D8-5633-FEA3-803E-87B508B6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02BA0-EC92-DC61-7E85-E92AD754D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038112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BB398-401B-1747-37D9-1473351D3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8ED73-A847-624C-4644-52B57203A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0905A-2BED-D85A-DF9C-F2256A924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E8269-BE2E-BC37-0C01-5E869C0F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3CF04-165B-C1C1-ECAF-FB14A0D3F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42517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72E50-F35B-8A11-83E5-D69969AE2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8444C-E053-8F3C-C10F-710659CBE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A5E52-1C85-3A1D-9DAA-B5C1A0C89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917E3-972D-4022-7E67-10F7FF952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5C11D-73C4-FFA0-B8CF-5A212FFB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8474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D396D-ED7E-29E3-E6B2-7BA4BB181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82590-801B-28A2-E450-47E6EA5A5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CE8A9B-FDE2-00C3-CA23-18ABC47FBA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7AFB6-47C5-8914-DBF1-349BC9377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6B1D58-992C-5BD4-638B-25D431C4E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A1470-3DA3-8D53-8F46-60AB38E99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03535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C7404-C421-7F34-959C-0872465E3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5FB79-06CE-CF63-5396-1CE4302C4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9E376-4071-F495-B813-A12702828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C0003-DCFA-A9DA-5B1A-AE7C25769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87B166-27E4-0E7C-C376-39FD7760A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A221F1-3D90-E0B1-FEF7-796530490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06C42C-BCC5-E1FF-131B-7F2B42474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F50E80-4864-7398-AC6A-18DEA858F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86190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DC2EE-A79D-5A6B-114D-1311887EA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FB3D7-8E38-79FD-EAF0-BAD5BC491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38BFC5-A9DF-B6EB-E4ED-DFB1DE462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8AF258-1F79-9CD8-9671-772707E79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6945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4825D7-91AE-23FD-69A9-0FA172F9A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21FFDC-1CE4-3255-B332-6901A324A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75D71-00BD-FB56-4D7C-430F2E812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8911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40976-2547-6AE7-CF46-76991688E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3C7AE-F6FA-81D8-D825-CBEA4DBB0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AD441D-DC44-8EC3-E9D0-F593C1E3D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CBB6CE-96A7-C0E2-7C35-F31465C5A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3022E9-5816-F8FE-A6C2-8FC771A7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148F5-4344-B6D5-CB70-6D17C1106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47182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7F66A-81E9-2836-C7D7-684CB2606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E8C8A4-D95D-F96C-8BAA-B086467A66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802E1D-3B7C-B209-C218-2CBFA86C5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41EC84-2503-3979-345A-F3116C609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A096F-CA18-433D-46BA-64E61F83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A16DF1-653B-C433-0CFB-A794D6A63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38767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C0A57C-2D55-2D1F-57D4-64CE58C94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DB4DF-3601-DCE1-D5C2-4BF550553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163698-A297-CBA0-5699-C911660CA8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EF0F01-0CA6-4705-AED2-95F27A9E6C60}" type="datetimeFigureOut">
              <a:rPr lang="en-IL" smtClean="0"/>
              <a:t>10/26/2025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B8F15-B623-0632-9366-F85F48617E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8B7FA-3693-D306-82C0-FCDF3368B5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6B2E59-56BD-41F8-AED5-AA265AF1797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9617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77B9-E153-F348-3897-1756638E8E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Procurement AI Agents</a:t>
            </a:r>
            <a:endParaRPr lang="en-IL" b="1" dirty="0"/>
          </a:p>
        </p:txBody>
      </p:sp>
      <p:pic>
        <p:nvPicPr>
          <p:cNvPr id="4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4751B179-CEB7-BDB1-20A9-86EA70044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45FD17-D0F9-D6C5-BB57-6671AB45D63F}"/>
              </a:ext>
            </a:extLst>
          </p:cNvPr>
          <p:cNvSpPr txBox="1">
            <a:spLocks/>
          </p:cNvSpPr>
          <p:nvPr/>
        </p:nvSpPr>
        <p:spPr>
          <a:xfrm>
            <a:off x="1524000" y="196378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he-IL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סוכני</a:t>
            </a:r>
            <a:r>
              <a:rPr lang="en-US" b="1" dirty="0"/>
              <a:t> </a:t>
            </a:r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</a:t>
            </a:r>
            <a:r>
              <a:rPr lang="en-US" b="1" dirty="0"/>
              <a:t> </a:t>
            </a:r>
            <a:r>
              <a:rPr lang="he-IL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ברכש</a:t>
            </a:r>
            <a:r>
              <a:rPr lang="he-IL" b="1" dirty="0"/>
              <a:t> </a:t>
            </a:r>
            <a:r>
              <a:rPr lang="en-US" b="1" dirty="0"/>
              <a:t>  </a:t>
            </a:r>
            <a:endParaRPr lang="en-IL" b="1" dirty="0"/>
          </a:p>
        </p:txBody>
      </p:sp>
    </p:spTree>
    <p:extLst>
      <p:ext uri="{BB962C8B-B14F-4D97-AF65-F5344CB8AC3E}">
        <p14:creationId xmlns:p14="http://schemas.microsoft.com/office/powerpoint/2010/main" val="4002569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6CEABA-BA0F-53EB-88E1-02D53D3AF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9B649640-BE59-CC4D-462F-E8597DC5F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60CFF9D-2DAD-6D3A-1E9E-7A0B2EC15CBA}"/>
              </a:ext>
            </a:extLst>
          </p:cNvPr>
          <p:cNvSpPr txBox="1">
            <a:spLocks/>
          </p:cNvSpPr>
          <p:nvPr/>
        </p:nvSpPr>
        <p:spPr>
          <a:xfrm>
            <a:off x="838200" y="1461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he-IL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רכש תפעולי עם </a:t>
            </a:r>
            <a:r>
              <a:rPr 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Agent</a:t>
            </a:r>
            <a:endParaRPr lang="en-IL" sz="6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553F6C37-2CDA-E3B8-977E-9E5CB6763158}"/>
              </a:ext>
            </a:extLst>
          </p:cNvPr>
          <p:cNvSpPr txBox="1"/>
          <p:nvPr/>
        </p:nvSpPr>
        <p:spPr>
          <a:xfrm>
            <a:off x="503626" y="2168262"/>
            <a:ext cx="11349572" cy="556563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>
            <a:defPPr>
              <a:defRPr kern="0"/>
            </a:defPPr>
          </a:lstStyle>
          <a:p>
            <a:pPr marL="25400">
              <a:lnSpc>
                <a:spcPct val="100000"/>
              </a:lnSpc>
              <a:spcBef>
                <a:spcPts val="980"/>
              </a:spcBef>
              <a:buClr>
                <a:srgbClr val="3F28DF"/>
              </a:buClr>
              <a:buSzPct val="144117"/>
              <a:tabLst>
                <a:tab pos="749935" algn="l"/>
              </a:tabLst>
            </a:pPr>
            <a:br>
              <a:rPr lang="en-US" sz="1400" b="1" i="1" spc="-340">
                <a:latin typeface="Verdana"/>
                <a:cs typeface="Verdana"/>
              </a:rPr>
            </a:br>
            <a:endParaRPr sz="1400">
              <a:latin typeface="Verdana"/>
              <a:cs typeface="Verdan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EBC516-910C-87D2-5D49-9AC999A58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2610" y="2035000"/>
            <a:ext cx="952500" cy="952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573FCF-7800-B6F4-653F-5A7C092BF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9928656" y="2050605"/>
            <a:ext cx="952500" cy="952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968CC6-1965-56C7-A907-28FE7F5EFC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7022" y="1953450"/>
            <a:ext cx="1146810" cy="11468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449771-7550-3CA0-41A4-4BA2EA552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499698" y="2035000"/>
            <a:ext cx="952500" cy="952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C1AB0BA-BF77-370C-E883-4A28167E6C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9470" y="2035000"/>
            <a:ext cx="952500" cy="952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2D60BE1-F371-1DC9-4F01-ECCDC903E3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5202146" y="2031482"/>
            <a:ext cx="952500" cy="9525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731AB9D-21DB-6F8B-3BA6-8FF4255351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575252" y="2032267"/>
            <a:ext cx="952500" cy="9525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DEF8F7D-7914-30DC-3CA8-DCC00626C2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1500" y="1886807"/>
            <a:ext cx="1213453" cy="12134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6D64E7D-D94C-AE0A-D86E-DC6070410F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285" y="1937547"/>
            <a:ext cx="1231885" cy="123188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5C62285-BBFB-3136-3153-71B6143AE7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24083" y="1723748"/>
            <a:ext cx="405569" cy="40556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4687A1B-0855-E7AC-7691-80C0B3B373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54602" y="4350817"/>
            <a:ext cx="952500" cy="9525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0F3FED0-21F3-97D5-4191-1014A3561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10877631" y="4300525"/>
            <a:ext cx="952500" cy="9525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DC50694-6C44-BD9F-B2B7-898694D3C1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75948" y="5771403"/>
            <a:ext cx="725983" cy="72598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C2520C2-4E5D-E796-7B3B-B98932984F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531458" y="4300525"/>
            <a:ext cx="952500" cy="9525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076C9FCA-DA07-6A33-B19D-CADC648AE3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9326" y="4294945"/>
            <a:ext cx="952500" cy="95250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DDD7479B-1B36-DFC0-0BA5-8E5E44F86EF4}"/>
              </a:ext>
            </a:extLst>
          </p:cNvPr>
          <p:cNvGrpSpPr/>
          <p:nvPr/>
        </p:nvGrpSpPr>
        <p:grpSpPr>
          <a:xfrm>
            <a:off x="8187734" y="3145471"/>
            <a:ext cx="2156918" cy="496603"/>
            <a:chOff x="6854023" y="5510255"/>
            <a:chExt cx="2194561" cy="556563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7C918ABD-19CE-BFB3-4F77-EF5785284479}"/>
                </a:ext>
              </a:extLst>
            </p:cNvPr>
            <p:cNvSpPr>
              <a:spLocks/>
            </p:cNvSpPr>
            <p:nvPr/>
          </p:nvSpPr>
          <p:spPr>
            <a:xfrm>
              <a:off x="6957734" y="5510255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BE3D6FA-3F3E-0D41-3A73-A9C7B4E21144}"/>
                </a:ext>
              </a:extLst>
            </p:cNvPr>
            <p:cNvSpPr txBox="1">
              <a:spLocks/>
            </p:cNvSpPr>
            <p:nvPr/>
          </p:nvSpPr>
          <p:spPr>
            <a:xfrm>
              <a:off x="6854023" y="5569549"/>
              <a:ext cx="217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לקוח מוציא הזמנה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FF8E1D2-EC38-09A5-F2B8-32948FB6D94F}"/>
              </a:ext>
            </a:extLst>
          </p:cNvPr>
          <p:cNvGrpSpPr/>
          <p:nvPr/>
        </p:nvGrpSpPr>
        <p:grpSpPr>
          <a:xfrm>
            <a:off x="5853930" y="3145471"/>
            <a:ext cx="2075924" cy="496603"/>
            <a:chOff x="4023857" y="5296192"/>
            <a:chExt cx="2170975" cy="556563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033D2DD1-82AB-2FDB-9F1F-A66E61868E05}"/>
                </a:ext>
              </a:extLst>
            </p:cNvPr>
            <p:cNvSpPr>
              <a:spLocks/>
            </p:cNvSpPr>
            <p:nvPr/>
          </p:nvSpPr>
          <p:spPr>
            <a:xfrm>
              <a:off x="4103982" y="5296192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105E9CB-60E9-2B44-BA4F-92E485AD7A71}"/>
                </a:ext>
              </a:extLst>
            </p:cNvPr>
            <p:cNvSpPr txBox="1">
              <a:spLocks/>
            </p:cNvSpPr>
            <p:nvPr/>
          </p:nvSpPr>
          <p:spPr>
            <a:xfrm>
              <a:off x="4023857" y="5355073"/>
              <a:ext cx="2170975" cy="41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ספק שולח תגובה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31A0C23-0590-549C-E5FB-6370EFA5CE61}"/>
              </a:ext>
            </a:extLst>
          </p:cNvPr>
          <p:cNvGrpSpPr/>
          <p:nvPr/>
        </p:nvGrpSpPr>
        <p:grpSpPr>
          <a:xfrm>
            <a:off x="2910187" y="3162948"/>
            <a:ext cx="2631572" cy="496603"/>
            <a:chOff x="6733329" y="5510255"/>
            <a:chExt cx="2315255" cy="556563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3FB16707-B223-3803-71BF-F0541F2DBE9D}"/>
                </a:ext>
              </a:extLst>
            </p:cNvPr>
            <p:cNvSpPr>
              <a:spLocks/>
            </p:cNvSpPr>
            <p:nvPr/>
          </p:nvSpPr>
          <p:spPr>
            <a:xfrm>
              <a:off x="6957734" y="5510255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474D054-FA02-4800-73C4-AEA6DC64D50D}"/>
                </a:ext>
              </a:extLst>
            </p:cNvPr>
            <p:cNvSpPr txBox="1">
              <a:spLocks/>
            </p:cNvSpPr>
            <p:nvPr/>
          </p:nvSpPr>
          <p:spPr>
            <a:xfrm>
              <a:off x="6733329" y="5569549"/>
              <a:ext cx="2314062" cy="41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en-US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AI</a:t>
              </a:r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מכניס מידע ל-</a:t>
              </a:r>
              <a:r>
                <a:rPr lang="en-US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ERP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B28249D-393A-F585-4B73-53F3CB37D365}"/>
              </a:ext>
            </a:extLst>
          </p:cNvPr>
          <p:cNvGrpSpPr/>
          <p:nvPr/>
        </p:nvGrpSpPr>
        <p:grpSpPr>
          <a:xfrm>
            <a:off x="20226" y="3158248"/>
            <a:ext cx="2706533" cy="1057782"/>
            <a:chOff x="6753723" y="5510255"/>
            <a:chExt cx="2314062" cy="772057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8CE18E7D-EC5F-2427-19D6-20E745CFBB5C}"/>
                </a:ext>
              </a:extLst>
            </p:cNvPr>
            <p:cNvSpPr>
              <a:spLocks/>
            </p:cNvSpPr>
            <p:nvPr/>
          </p:nvSpPr>
          <p:spPr>
            <a:xfrm>
              <a:off x="6957734" y="5510255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0C828F0-618A-77DF-906B-30EFDAE5D051}"/>
                </a:ext>
              </a:extLst>
            </p:cNvPr>
            <p:cNvSpPr txBox="1">
              <a:spLocks/>
            </p:cNvSpPr>
            <p:nvPr/>
          </p:nvSpPr>
          <p:spPr>
            <a:xfrm>
              <a:off x="6753723" y="5557943"/>
              <a:ext cx="2314062" cy="724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en-US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AI</a:t>
              </a:r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מגיב אם צריך בהתאם לתוכנית הייצור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3EB58F6-02BE-CBA8-6EE0-C2E2A6D1332E}"/>
              </a:ext>
            </a:extLst>
          </p:cNvPr>
          <p:cNvGrpSpPr/>
          <p:nvPr/>
        </p:nvGrpSpPr>
        <p:grpSpPr>
          <a:xfrm>
            <a:off x="7996902" y="5368881"/>
            <a:ext cx="3231125" cy="699236"/>
            <a:chOff x="6634427" y="5510255"/>
            <a:chExt cx="2414157" cy="783662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F90C2A26-4A01-F486-DA89-A2B48AC3E742}"/>
                </a:ext>
              </a:extLst>
            </p:cNvPr>
            <p:cNvSpPr>
              <a:spLocks/>
            </p:cNvSpPr>
            <p:nvPr/>
          </p:nvSpPr>
          <p:spPr>
            <a:xfrm>
              <a:off x="6957734" y="5510255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BF3277C-24FA-D8F5-2B69-50251BC3CECA}"/>
                </a:ext>
              </a:extLst>
            </p:cNvPr>
            <p:cNvSpPr txBox="1">
              <a:spLocks/>
            </p:cNvSpPr>
            <p:nvPr/>
          </p:nvSpPr>
          <p:spPr>
            <a:xfrm>
              <a:off x="6634427" y="5569548"/>
              <a:ext cx="2412964" cy="724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en-US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AI</a:t>
              </a:r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עושה </a:t>
              </a:r>
              <a:r>
                <a:rPr lang="en-US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Invoice Matching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BF531A5-E745-2601-09A1-EC67A0E3CB67}"/>
              </a:ext>
            </a:extLst>
          </p:cNvPr>
          <p:cNvGrpSpPr/>
          <p:nvPr/>
        </p:nvGrpSpPr>
        <p:grpSpPr>
          <a:xfrm>
            <a:off x="4195100" y="5368881"/>
            <a:ext cx="3344252" cy="496603"/>
            <a:chOff x="6634427" y="5510255"/>
            <a:chExt cx="2414157" cy="556563"/>
          </a:xfrm>
        </p:grpSpPr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8D27C604-8BAC-1792-82AB-2DB9AC3EF21A}"/>
                </a:ext>
              </a:extLst>
            </p:cNvPr>
            <p:cNvSpPr>
              <a:spLocks/>
            </p:cNvSpPr>
            <p:nvPr/>
          </p:nvSpPr>
          <p:spPr>
            <a:xfrm>
              <a:off x="6957734" y="5510255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F52A10B-A2D3-7486-DA82-6AB1A45FF8A0}"/>
                </a:ext>
              </a:extLst>
            </p:cNvPr>
            <p:cNvSpPr txBox="1">
              <a:spLocks/>
            </p:cNvSpPr>
            <p:nvPr/>
          </p:nvSpPr>
          <p:spPr>
            <a:xfrm>
              <a:off x="6634427" y="5569548"/>
              <a:ext cx="2412964" cy="41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חשבונית מאושרת לתשלום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E9E737E-0053-FA07-100C-99247118C9DD}"/>
              </a:ext>
            </a:extLst>
          </p:cNvPr>
          <p:cNvGrpSpPr/>
          <p:nvPr/>
        </p:nvGrpSpPr>
        <p:grpSpPr>
          <a:xfrm>
            <a:off x="10942610" y="2971594"/>
            <a:ext cx="952500" cy="369332"/>
            <a:chOff x="10942610" y="2971594"/>
            <a:chExt cx="952500" cy="369332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C76F7264-5A81-6159-2F7D-4A71B20284BD}"/>
                </a:ext>
              </a:extLst>
            </p:cNvPr>
            <p:cNvSpPr/>
            <p:nvPr/>
          </p:nvSpPr>
          <p:spPr>
            <a:xfrm>
              <a:off x="10942610" y="2980940"/>
              <a:ext cx="952500" cy="354490"/>
            </a:xfrm>
            <a:prstGeom prst="roundRect">
              <a:avLst/>
            </a:prstGeom>
            <a:solidFill>
              <a:srgbClr val="EE8B08"/>
            </a:solidFill>
            <a:ln>
              <a:solidFill>
                <a:srgbClr val="EE8B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C59F180-8DFC-4A9F-C6B2-DF91950E3284}"/>
                </a:ext>
              </a:extLst>
            </p:cNvPr>
            <p:cNvSpPr txBox="1"/>
            <p:nvPr/>
          </p:nvSpPr>
          <p:spPr>
            <a:xfrm>
              <a:off x="11103874" y="2971594"/>
              <a:ext cx="7221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e-IL"/>
                <a:t>לקוח</a:t>
              </a:r>
              <a:endParaRPr lang="en-IL"/>
            </a:p>
          </p:txBody>
        </p:sp>
      </p:grpSp>
    </p:spTree>
    <p:extLst>
      <p:ext uri="{BB962C8B-B14F-4D97-AF65-F5344CB8AC3E}">
        <p14:creationId xmlns:p14="http://schemas.microsoft.com/office/powerpoint/2010/main" val="222631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262A30-D6C3-05B1-5459-72C4EF5F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FE5D3-C02C-CF1E-FA4B-CBAAC58E3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 rtl="1"/>
            <a:r>
              <a:rPr lang="he-IL" sz="3200" b="1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אוטומציית סורסינג</a:t>
            </a:r>
            <a:endParaRPr lang="en-IL" sz="3200" b="1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2050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1D7C444E-0A82-AADC-144E-99D9DE68F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B0CEAD2-6E0C-5511-4099-470FFD90A2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26903" y="1275047"/>
            <a:ext cx="11147521" cy="5117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he-IL" sz="2200" dirty="0">
                <a:latin typeface="Tahoma"/>
                <a:ea typeface="Tahoma"/>
                <a:cs typeface="Tahoma"/>
              </a:rPr>
              <a:t>סורסינג מסורתי כולל תהליך ארוך:</a:t>
            </a:r>
            <a:br>
              <a:rPr lang="en-I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e-IL" sz="2200" dirty="0">
                <a:latin typeface="Tahoma"/>
                <a:ea typeface="Tahoma"/>
                <a:cs typeface="Tahoma"/>
              </a:rPr>
              <a:t>איסוף דרישות, שליחת בקשות לספקים</a:t>
            </a:r>
            <a:r>
              <a:rPr lang="en-IL" sz="2200" dirty="0">
                <a:latin typeface="Tahoma"/>
                <a:ea typeface="Tahoma"/>
                <a:cs typeface="Tahoma"/>
              </a:rPr>
              <a:t> (RFQ), </a:t>
            </a:r>
            <a:r>
              <a:rPr lang="he-IL" sz="2200" dirty="0">
                <a:latin typeface="Tahoma"/>
                <a:ea typeface="Tahoma"/>
                <a:cs typeface="Tahoma"/>
              </a:rPr>
              <a:t>ריכוז תשובות, ניתוח הצעות, בחירה והזמנה</a:t>
            </a:r>
            <a:r>
              <a:rPr lang="en-IL" sz="2200" dirty="0">
                <a:latin typeface="Tahoma"/>
                <a:ea typeface="Tahoma"/>
                <a:cs typeface="Tahoma"/>
              </a:rPr>
              <a:t>.</a:t>
            </a:r>
            <a:endParaRPr lang="en-US" sz="2200" dirty="0">
              <a:latin typeface="Tahoma"/>
              <a:ea typeface="Tahoma"/>
              <a:cs typeface="Tahoma"/>
            </a:endParaRPr>
          </a:p>
          <a:p>
            <a:pPr marL="0" indent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IL" sz="2200" b="0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rPr>
              <a:t>✔️ </a:t>
            </a:r>
            <a:r>
              <a:rPr lang="he-IL" sz="2200" dirty="0">
                <a:latin typeface="Tahoma"/>
                <a:ea typeface="Tahoma"/>
                <a:cs typeface="Tahoma"/>
              </a:rPr>
              <a:t>הסוכן מאתר צורך חדש להזמנה</a:t>
            </a:r>
            <a:br>
              <a:rPr lang="en-I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IL" sz="2200" dirty="0">
                <a:latin typeface="Tahoma"/>
                <a:ea typeface="Tahoma"/>
                <a:cs typeface="Tahoma"/>
              </a:rPr>
              <a:t>✔️ </a:t>
            </a:r>
            <a:r>
              <a:rPr lang="he-IL" sz="2200" dirty="0">
                <a:latin typeface="Tahoma"/>
                <a:ea typeface="Tahoma"/>
                <a:cs typeface="Tahoma"/>
              </a:rPr>
              <a:t>שולח בקשות מחיר לספקים רלוונטיים</a:t>
            </a:r>
            <a:r>
              <a:rPr lang="en-IL" sz="2200" dirty="0">
                <a:latin typeface="Tahoma"/>
                <a:ea typeface="Tahoma"/>
                <a:cs typeface="Tahoma"/>
              </a:rPr>
              <a:t> (RFQ)</a:t>
            </a:r>
            <a:r>
              <a:rPr lang="en-US" sz="2200" dirty="0">
                <a:latin typeface="Tahoma"/>
                <a:ea typeface="Tahoma"/>
                <a:cs typeface="Tahoma"/>
              </a:rPr>
              <a:t> </a:t>
            </a:r>
            <a:br>
              <a:rPr lang="en-I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IL" sz="2200" dirty="0">
                <a:latin typeface="Tahoma"/>
                <a:ea typeface="Tahoma"/>
                <a:cs typeface="Tahoma"/>
              </a:rPr>
              <a:t>✔️ </a:t>
            </a:r>
            <a:r>
              <a:rPr lang="he-IL" sz="2200" dirty="0">
                <a:latin typeface="Tahoma"/>
                <a:ea typeface="Tahoma"/>
                <a:cs typeface="Tahoma"/>
              </a:rPr>
              <a:t>מרכז את ההצעות בצורה אחידה ונוחה</a:t>
            </a:r>
            <a:br>
              <a:rPr lang="en-I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IL" sz="2200" dirty="0">
                <a:latin typeface="Tahoma"/>
                <a:ea typeface="Tahoma"/>
                <a:cs typeface="Tahoma"/>
              </a:rPr>
              <a:t>✔️ </a:t>
            </a:r>
            <a:r>
              <a:rPr lang="he-IL" sz="2200" dirty="0">
                <a:latin typeface="Tahoma"/>
                <a:ea typeface="Tahoma"/>
                <a:cs typeface="Tahoma"/>
              </a:rPr>
              <a:t>מזהה את ההצעה המשתלמת ביותר לפי קריטריונים מוגדרים</a:t>
            </a:r>
            <a:br>
              <a:rPr lang="en-I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IL" sz="2200" dirty="0">
                <a:latin typeface="Tahoma"/>
                <a:ea typeface="Tahoma"/>
                <a:cs typeface="Tahoma"/>
              </a:rPr>
              <a:t>✔️ </a:t>
            </a:r>
            <a:r>
              <a:rPr lang="he-IL" sz="2200" dirty="0">
                <a:latin typeface="Tahoma"/>
                <a:ea typeface="Tahoma"/>
                <a:cs typeface="Tahoma"/>
              </a:rPr>
              <a:t>מעדכן את מערכת </a:t>
            </a:r>
            <a:r>
              <a:rPr lang="he-IL" sz="2200">
                <a:latin typeface="Tahoma"/>
                <a:ea typeface="Tahoma"/>
                <a:cs typeface="Tahoma"/>
              </a:rPr>
              <a:t>ה-</a:t>
            </a:r>
            <a:r>
              <a:rPr lang="en-IL" sz="2200">
                <a:latin typeface="Tahoma"/>
                <a:ea typeface="Tahoma"/>
                <a:cs typeface="Tahoma"/>
              </a:rPr>
              <a:t>ERP</a:t>
            </a:r>
            <a:r>
              <a:rPr lang="he-IL" sz="2200" dirty="0">
                <a:latin typeface="Tahoma"/>
                <a:ea typeface="Tahoma"/>
                <a:cs typeface="Tahoma"/>
              </a:rPr>
              <a:t> ומתניע את תחילת תהליך הזמנה  </a:t>
            </a:r>
            <a:endParaRPr lang="he-IL" sz="2200">
              <a:highlight>
                <a:srgbClr val="FFFF00"/>
              </a:highlight>
              <a:latin typeface="Tahoma"/>
              <a:ea typeface="Tahoma"/>
              <a:cs typeface="Tahoma"/>
            </a:endParaRPr>
          </a:p>
          <a:p>
            <a:pPr algn="r" rtl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he-IL" sz="2200" dirty="0">
                <a:latin typeface="Tahoma"/>
                <a:ea typeface="Tahoma"/>
                <a:cs typeface="Tahoma"/>
              </a:rPr>
              <a:t>הסוכן לא מחכה שיגידו לו מה לעשות – הוא מזהה את הצורך, פועל בהתאם למדיניות, ועדיין שומר את האדם בלופ ברגעים הקריטיים</a:t>
            </a:r>
            <a:r>
              <a:rPr lang="en-IL" sz="2200" dirty="0">
                <a:latin typeface="Tahoma"/>
                <a:ea typeface="Tahoma"/>
                <a:cs typeface="Tahoma"/>
              </a:rPr>
              <a:t>.</a:t>
            </a:r>
            <a:endParaRPr lang="en-IL" sz="2200" dirty="0"/>
          </a:p>
        </p:txBody>
      </p:sp>
    </p:spTree>
    <p:extLst>
      <p:ext uri="{BB962C8B-B14F-4D97-AF65-F5344CB8AC3E}">
        <p14:creationId xmlns:p14="http://schemas.microsoft.com/office/powerpoint/2010/main" val="2664936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E82245-7869-298E-8CCA-EBBE47388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3EE70-BF0D-2370-710E-BDC87FE7E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 rtl="1"/>
            <a:r>
              <a:rPr lang="he-IL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סורסינג עם </a:t>
            </a:r>
            <a:r>
              <a:rPr 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Agent</a:t>
            </a:r>
            <a:endParaRPr lang="en-IL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75F20BCE-5625-0715-A40B-60E44B6D7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91BF7B2-E23F-1316-2E07-1893749EDC47}"/>
              </a:ext>
            </a:extLst>
          </p:cNvPr>
          <p:cNvGrpSpPr/>
          <p:nvPr/>
        </p:nvGrpSpPr>
        <p:grpSpPr>
          <a:xfrm>
            <a:off x="5215534" y="4985026"/>
            <a:ext cx="2054985" cy="973347"/>
            <a:chOff x="6854024" y="5510255"/>
            <a:chExt cx="2194560" cy="76386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B6985C1-19E0-91B9-59C9-4F7611640D6D}"/>
                </a:ext>
              </a:extLst>
            </p:cNvPr>
            <p:cNvSpPr>
              <a:spLocks/>
            </p:cNvSpPr>
            <p:nvPr/>
          </p:nvSpPr>
          <p:spPr>
            <a:xfrm>
              <a:off x="6957734" y="5510255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A24F1C0-3C46-254A-CA21-451BCA1E31EE}"/>
                </a:ext>
              </a:extLst>
            </p:cNvPr>
            <p:cNvSpPr txBox="1">
              <a:spLocks/>
            </p:cNvSpPr>
            <p:nvPr/>
          </p:nvSpPr>
          <p:spPr>
            <a:xfrm>
              <a:off x="6854024" y="5549752"/>
              <a:ext cx="2170975" cy="724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מערכת מתחילה תהליך הזמנה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52ECFE-CE25-A745-B232-CCA2B043C925}"/>
              </a:ext>
            </a:extLst>
          </p:cNvPr>
          <p:cNvGrpSpPr/>
          <p:nvPr/>
        </p:nvGrpSpPr>
        <p:grpSpPr>
          <a:xfrm>
            <a:off x="2131453" y="2799864"/>
            <a:ext cx="2224866" cy="693557"/>
            <a:chOff x="6389422" y="5510255"/>
            <a:chExt cx="2659162" cy="556563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115BAD0-7556-2D0F-2107-20FF80A03A5B}"/>
                </a:ext>
              </a:extLst>
            </p:cNvPr>
            <p:cNvSpPr>
              <a:spLocks/>
            </p:cNvSpPr>
            <p:nvPr/>
          </p:nvSpPr>
          <p:spPr>
            <a:xfrm>
              <a:off x="6957734" y="5510255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2C34E29-208C-35F3-FDEF-328E4F01632A}"/>
                </a:ext>
              </a:extLst>
            </p:cNvPr>
            <p:cNvSpPr txBox="1">
              <a:spLocks/>
            </p:cNvSpPr>
            <p:nvPr/>
          </p:nvSpPr>
          <p:spPr>
            <a:xfrm>
              <a:off x="6389422" y="5544248"/>
              <a:ext cx="2635578" cy="296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ריכוז אחיד של הצעות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04C1D2-823B-05DC-FA9E-4F8476C0270C}"/>
              </a:ext>
            </a:extLst>
          </p:cNvPr>
          <p:cNvGrpSpPr/>
          <p:nvPr/>
        </p:nvGrpSpPr>
        <p:grpSpPr>
          <a:xfrm>
            <a:off x="5776467" y="2746864"/>
            <a:ext cx="2007847" cy="693557"/>
            <a:chOff x="6957734" y="5510255"/>
            <a:chExt cx="2090850" cy="556563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7EAB1B4-D48E-6FB1-16BF-A48D0F187FA8}"/>
                </a:ext>
              </a:extLst>
            </p:cNvPr>
            <p:cNvSpPr>
              <a:spLocks/>
            </p:cNvSpPr>
            <p:nvPr/>
          </p:nvSpPr>
          <p:spPr>
            <a:xfrm>
              <a:off x="6957734" y="5510255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7D24B5-6601-78A9-4C2F-39C49A11FF05}"/>
                </a:ext>
              </a:extLst>
            </p:cNvPr>
            <p:cNvSpPr txBox="1">
              <a:spLocks/>
            </p:cNvSpPr>
            <p:nvPr/>
          </p:nvSpPr>
          <p:spPr>
            <a:xfrm>
              <a:off x="7089419" y="5539891"/>
              <a:ext cx="1827478" cy="518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שליחת בקשות לספקים </a:t>
              </a:r>
              <a:r>
                <a:rPr lang="en-US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(RFQ)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40596EE-F1F3-18C7-0CA6-B45D274288EC}"/>
              </a:ext>
            </a:extLst>
          </p:cNvPr>
          <p:cNvGrpSpPr/>
          <p:nvPr/>
        </p:nvGrpSpPr>
        <p:grpSpPr>
          <a:xfrm>
            <a:off x="8967153" y="4942666"/>
            <a:ext cx="2222738" cy="965690"/>
            <a:chOff x="6934150" y="5510255"/>
            <a:chExt cx="2114434" cy="77494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637446D-2A28-F2B3-7B76-3CC8FBD56F1E}"/>
                </a:ext>
              </a:extLst>
            </p:cNvPr>
            <p:cNvSpPr>
              <a:spLocks/>
            </p:cNvSpPr>
            <p:nvPr/>
          </p:nvSpPr>
          <p:spPr>
            <a:xfrm>
              <a:off x="6957734" y="5510255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CC2A71-B41E-0AF9-728E-F9636A2D207C}"/>
                </a:ext>
              </a:extLst>
            </p:cNvPr>
            <p:cNvSpPr txBox="1">
              <a:spLocks/>
            </p:cNvSpPr>
            <p:nvPr/>
          </p:nvSpPr>
          <p:spPr>
            <a:xfrm>
              <a:off x="6934150" y="5544248"/>
              <a:ext cx="2090849" cy="740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זיהוי ההצעה המשתלמת ביותר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6B664792-D280-4DB5-C04B-921FF15B3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721" y="1517158"/>
            <a:ext cx="1234571" cy="123457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AC29D7B-247E-8782-2949-CACEFF365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9998" y="1728649"/>
            <a:ext cx="844210" cy="84421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D88DA1D-C735-1A65-B132-6FB9C4B9E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0126" y="3934366"/>
            <a:ext cx="952500" cy="9525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F5B602C-A3D7-741F-E848-223ED1A638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4733" y="1606550"/>
            <a:ext cx="1055786" cy="105578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1020E90-9635-7450-6A1E-DB1E7AC636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1356219" y="1949019"/>
            <a:ext cx="952500" cy="9525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E6EC30BC-5388-8A3F-A40C-701EE8490DC3}"/>
              </a:ext>
            </a:extLst>
          </p:cNvPr>
          <p:cNvGrpSpPr/>
          <p:nvPr/>
        </p:nvGrpSpPr>
        <p:grpSpPr>
          <a:xfrm>
            <a:off x="9301185" y="2751729"/>
            <a:ext cx="1738668" cy="693557"/>
            <a:chOff x="6934150" y="5510254"/>
            <a:chExt cx="2114435" cy="55656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3CE1753C-E7C1-849E-86F4-94D0088FD86A}"/>
                </a:ext>
              </a:extLst>
            </p:cNvPr>
            <p:cNvSpPr>
              <a:spLocks/>
            </p:cNvSpPr>
            <p:nvPr/>
          </p:nvSpPr>
          <p:spPr>
            <a:xfrm>
              <a:off x="6957735" y="5510254"/>
              <a:ext cx="2090850" cy="556563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L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1833F95-1C04-D1DA-632F-8669D92CBE16}"/>
                </a:ext>
              </a:extLst>
            </p:cNvPr>
            <p:cNvSpPr txBox="1">
              <a:spLocks/>
            </p:cNvSpPr>
            <p:nvPr/>
          </p:nvSpPr>
          <p:spPr>
            <a:xfrm>
              <a:off x="6934150" y="5544248"/>
              <a:ext cx="2090849" cy="518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rtl="1"/>
              <a:r>
                <a:rPr lang="he-IL">
                  <a:solidFill>
                    <a:srgbClr val="F2F2F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איתור צורך חדש להזמנה</a:t>
              </a:r>
              <a:endParaRPr lang="en-IL">
                <a:solidFill>
                  <a:srgbClr val="F2F2F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4AE3D3BC-0EFB-6FDB-EACA-462A361F8E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782262" y="3935302"/>
            <a:ext cx="952500" cy="9525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836EF49-0138-A0C9-B23D-C5F25D6D4D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63748" y="3934366"/>
            <a:ext cx="952500" cy="9525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2F57A78-AA22-AFA2-E176-7D7FC79FDC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4572337" y="1949019"/>
            <a:ext cx="952500" cy="9525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3EB0DB8-2FB4-E940-F143-E309B35FA9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872656" y="1870243"/>
            <a:ext cx="952500" cy="9525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0A0510C-0C89-0C90-1C90-8B6818B583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6987" y="1940474"/>
            <a:ext cx="685013" cy="6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5DC563-5E9C-C0EA-A057-6DCC97531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77EF5-AD31-4920-8233-0622271F0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 rtl="1"/>
            <a:r>
              <a:rPr lang="he-IL" sz="3200" b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אנליטיקת רכש</a:t>
            </a:r>
            <a:endParaRPr lang="en-US" sz="3200" b="1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EC2A7-6DDC-50FF-6C48-AAA7CF27B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457"/>
            <a:ext cx="10515600" cy="48021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 rtl="1"/>
            <a:r>
              <a:rPr lang="he-IL" sz="2200" dirty="0" err="1">
                <a:latin typeface="Tahoma"/>
                <a:ea typeface="Tahoma"/>
                <a:cs typeface="Tahoma"/>
              </a:rPr>
              <a:t>אנליטיקת</a:t>
            </a:r>
            <a:r>
              <a:rPr lang="he-IL" sz="2200" dirty="0">
                <a:latin typeface="Tahoma"/>
                <a:ea typeface="Tahoma"/>
                <a:cs typeface="Tahoma"/>
              </a:rPr>
              <a:t> רכש חכמה – תובנות שמביאות פעולה</a:t>
            </a:r>
            <a:r>
              <a:rPr lang="en-US" sz="2200" dirty="0">
                <a:latin typeface="Tahoma"/>
                <a:ea typeface="Tahoma"/>
                <a:cs typeface="Tahoma"/>
              </a:rPr>
              <a:t>.</a:t>
            </a:r>
          </a:p>
          <a:p>
            <a:pPr algn="r" rtl="1">
              <a:lnSpc>
                <a:spcPct val="160000"/>
              </a:lnSpc>
              <a:buNone/>
            </a:pPr>
            <a:r>
              <a:rPr lang="he-IL" sz="2200" dirty="0">
                <a:latin typeface="Tahoma"/>
                <a:ea typeface="Tahoma"/>
                <a:cs typeface="Tahoma"/>
              </a:rPr>
              <a:t>באמצעות יכולות </a:t>
            </a:r>
            <a:r>
              <a:rPr lang="he-IL" sz="2200" dirty="0" err="1">
                <a:latin typeface="Tahoma"/>
                <a:ea typeface="Tahoma"/>
                <a:cs typeface="Tahoma"/>
              </a:rPr>
              <a:t>אנליטיקה</a:t>
            </a:r>
            <a:r>
              <a:rPr lang="he-IL" sz="2200" dirty="0">
                <a:latin typeface="Tahoma"/>
                <a:ea typeface="Tahoma"/>
                <a:cs typeface="Tahoma"/>
              </a:rPr>
              <a:t> ה-</a:t>
            </a:r>
            <a:r>
              <a:rPr lang="en-US" sz="2200" dirty="0">
                <a:latin typeface="Tahoma"/>
                <a:ea typeface="Tahoma"/>
                <a:cs typeface="Tahoma"/>
              </a:rPr>
              <a:t>AI Agent</a:t>
            </a:r>
            <a:r>
              <a:rPr lang="he-IL" sz="2200" dirty="0">
                <a:latin typeface="Tahoma"/>
                <a:ea typeface="Tahoma"/>
                <a:cs typeface="Tahoma"/>
              </a:rPr>
              <a:t> מאפשר ללקוח להבין </a:t>
            </a:r>
            <a:r>
              <a:rPr lang="he-IL" sz="2200" b="1" dirty="0">
                <a:latin typeface="Tahoma"/>
                <a:ea typeface="Tahoma"/>
                <a:cs typeface="Tahoma"/>
              </a:rPr>
              <a:t>מה קורה באמת עם הכסף שלו</a:t>
            </a:r>
            <a:r>
              <a:rPr lang="he-IL" sz="2200" dirty="0">
                <a:latin typeface="Tahoma"/>
                <a:ea typeface="Tahoma"/>
                <a:cs typeface="Tahoma"/>
              </a:rPr>
              <a:t>:</a:t>
            </a:r>
          </a:p>
          <a:p>
            <a:pPr algn="r" rtl="1">
              <a:lnSpc>
                <a:spcPct val="150000"/>
              </a:lnSpc>
              <a:buNone/>
            </a:pPr>
            <a:r>
              <a:rPr lang="en-US" sz="2200" dirty="0">
                <a:latin typeface="Tahoma"/>
                <a:ea typeface="Tahoma"/>
                <a:cs typeface="Tahoma"/>
              </a:rPr>
              <a:t>   </a:t>
            </a:r>
            <a:r>
              <a:rPr lang="he-IL" sz="2200" dirty="0">
                <a:latin typeface="Tahoma"/>
                <a:ea typeface="Tahoma"/>
                <a:cs typeface="Tahoma"/>
              </a:rPr>
              <a:t>✔️ ניתוח עומק של הוצאות בכל הקטגוריות</a:t>
            </a:r>
            <a:b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e-IL" sz="2200" dirty="0">
                <a:latin typeface="Tahoma"/>
                <a:ea typeface="Tahoma"/>
                <a:cs typeface="Tahoma"/>
              </a:rPr>
              <a:t>✔️ זיהוי חריגות, כפילויות, וחוסר התאמה לחוזים</a:t>
            </a:r>
            <a:br>
              <a:rPr lang="he-I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e-IL" sz="2200" dirty="0">
                <a:latin typeface="Tahoma"/>
                <a:ea typeface="Tahoma"/>
                <a:cs typeface="Tahoma"/>
              </a:rPr>
              <a:t>✔️ המלצות פרקטיות: איחוד ספקים, שיפור תנאים, חיסכון בעלויות</a:t>
            </a:r>
            <a:br>
              <a:rPr lang="he-I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he-IL" sz="2200" dirty="0">
                <a:latin typeface="Tahoma"/>
                <a:ea typeface="Tahoma"/>
                <a:cs typeface="Tahoma"/>
              </a:rPr>
              <a:t>✔️ תחזיות תקציב על בסיס נתוני עבר וחוזים </a:t>
            </a:r>
            <a:br>
              <a:rPr lang="en-US" sz="2200" dirty="0">
                <a:latin typeface="Tahoma"/>
                <a:ea typeface="Tahoma"/>
                <a:cs typeface="Tahoma"/>
              </a:rPr>
            </a:br>
            <a:r>
              <a:rPr lang="he-IL" sz="2200" dirty="0">
                <a:latin typeface="Tahoma"/>
                <a:ea typeface="Tahoma"/>
                <a:cs typeface="Tahoma"/>
              </a:rPr>
              <a:t>✔️מקצר משמעותית את זמן הניתוח והוצאת המלצות</a:t>
            </a:r>
            <a:endParaRPr lang="en-US" sz="2200" dirty="0">
              <a:latin typeface="Tahoma"/>
              <a:ea typeface="Tahoma"/>
              <a:cs typeface="Tahoma"/>
            </a:endParaRPr>
          </a:p>
          <a:p>
            <a:pPr algn="r" rtl="1">
              <a:lnSpc>
                <a:spcPct val="150000"/>
              </a:lnSpc>
              <a:buNone/>
            </a:pPr>
            <a:endParaRPr lang="he-IL" sz="2200" dirty="0">
              <a:latin typeface="Tahoma"/>
              <a:ea typeface="Tahoma"/>
              <a:cs typeface="Tahoma"/>
            </a:endParaRPr>
          </a:p>
          <a:p>
            <a:pPr algn="r" rtl="1">
              <a:lnSpc>
                <a:spcPct val="160000"/>
              </a:lnSpc>
              <a:buNone/>
            </a:pPr>
            <a:endParaRPr lang="en-US" sz="22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 rtl="1">
              <a:lnSpc>
                <a:spcPct val="160000"/>
              </a:lnSpc>
              <a:buNone/>
            </a:pPr>
            <a:endParaRPr lang="he-IL" sz="22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 rtl="1"/>
            <a:endParaRPr lang="he-IL" sz="22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 rtl="1"/>
            <a:endParaRPr lang="en-US" dirty="0"/>
          </a:p>
          <a:p>
            <a:pPr algn="r" rtl="1"/>
            <a:endParaRPr lang="en-IL" dirty="0"/>
          </a:p>
        </p:txBody>
      </p:sp>
      <p:pic>
        <p:nvPicPr>
          <p:cNvPr id="2050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B88FEE63-3088-110D-4592-CDA357CDC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597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4270A-01C7-EE31-6449-3A706E7CB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791EE-D19E-6259-A140-C81B4227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 rtl="1"/>
            <a:r>
              <a:rPr lang="en-US" sz="3200" b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Humans In The Loop</a:t>
            </a:r>
            <a:endParaRPr lang="en-IL" sz="3200" b="1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ADF45-B6B7-E644-D8CC-DD519DEF6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24" y="1545209"/>
            <a:ext cx="10552176" cy="48816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 rtl="1">
              <a:buNone/>
            </a:pPr>
            <a:r>
              <a:rPr lang="he-IL" sz="2200" b="1" dirty="0">
                <a:latin typeface="Tahoma"/>
                <a:ea typeface="Tahoma"/>
                <a:cs typeface="Tahoma"/>
              </a:rPr>
              <a:t>שילוב של בינה מלאכותית עם שיקול דעת אנושי</a:t>
            </a:r>
            <a:endParaRPr lang="he-IL" sz="2200" b="1">
              <a:latin typeface="Tahoma"/>
              <a:ea typeface="Tahoma"/>
              <a:cs typeface="Tahoma"/>
            </a:endParaRPr>
          </a:p>
          <a:p>
            <a:pPr algn="r" rtl="1"/>
            <a:r>
              <a:rPr lang="he-IL" sz="2200" dirty="0">
                <a:latin typeface="Tahoma"/>
                <a:ea typeface="Tahoma"/>
                <a:cs typeface="Tahoma"/>
              </a:rPr>
              <a:t>ה-</a:t>
            </a:r>
            <a:r>
              <a:rPr lang="en-US" sz="2200" dirty="0">
                <a:latin typeface="Tahoma"/>
                <a:ea typeface="Tahoma"/>
                <a:cs typeface="Tahoma"/>
              </a:rPr>
              <a:t> AI Agent </a:t>
            </a:r>
            <a:r>
              <a:rPr lang="he-IL" sz="2200" dirty="0">
                <a:latin typeface="Tahoma"/>
                <a:ea typeface="Tahoma"/>
                <a:cs typeface="Tahoma"/>
              </a:rPr>
              <a:t>מבצע פעולות אוטומטיות על בסיס חוקים ולמידה מתמשכת.</a:t>
            </a:r>
            <a:br>
              <a:rPr lang="he-IL" sz="2200" dirty="0">
                <a:latin typeface="Tahoma"/>
                <a:ea typeface="Tahoma"/>
                <a:cs typeface="Tahoma"/>
              </a:rPr>
            </a:br>
            <a:endParaRPr lang="en-US" sz="2200" dirty="0">
              <a:latin typeface="Tahoma"/>
              <a:ea typeface="Tahoma"/>
              <a:cs typeface="Tahoma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אבל ברגעים רגישים – </a:t>
            </a:r>
            <a:r>
              <a:rPr lang="he-IL" sz="2200" b="1" dirty="0">
                <a:latin typeface="Tahoma"/>
                <a:ea typeface="Tahoma"/>
                <a:cs typeface="Tahoma"/>
              </a:rPr>
              <a:t>האדם נשאר חלק מהתהליך</a:t>
            </a:r>
            <a:r>
              <a:rPr lang="he-IL" sz="2200" dirty="0">
                <a:latin typeface="Tahoma"/>
                <a:ea typeface="Tahoma"/>
                <a:cs typeface="Tahoma"/>
              </a:rPr>
              <a:t>:</a:t>
            </a:r>
            <a:endParaRPr lang="he-IL" sz="2200">
              <a:latin typeface="Tahoma"/>
              <a:ea typeface="Tahoma"/>
              <a:cs typeface="Tahoma"/>
            </a:endParaRP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כאשר יש חריגה כספית</a:t>
            </a:r>
            <a:endParaRPr lang="he-IL" sz="2200">
              <a:latin typeface="Tahoma"/>
              <a:ea typeface="Tahoma"/>
              <a:cs typeface="Tahoma"/>
            </a:endParaRP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שינוי תנאי תשלום</a:t>
            </a:r>
            <a:endParaRPr lang="he-IL" sz="2200">
              <a:latin typeface="Tahoma"/>
              <a:ea typeface="Tahoma"/>
              <a:cs typeface="Tahoma"/>
            </a:endParaRPr>
          </a:p>
          <a:p>
            <a:pPr marL="742950" lvl="1" indent="-285750" algn="r" rtl="1"/>
            <a:r>
              <a:rPr lang="he-IL" sz="2200" dirty="0">
                <a:latin typeface="Tahoma"/>
                <a:ea typeface="Tahoma"/>
                <a:cs typeface="Tahoma"/>
              </a:rPr>
              <a:t>בעיה שדורשת שיקול דעת אנושי</a:t>
            </a:r>
            <a:br>
              <a:rPr lang="he-IL" sz="2200" dirty="0">
                <a:latin typeface="Tahoma"/>
                <a:ea typeface="Tahoma"/>
                <a:cs typeface="Tahoma"/>
              </a:rPr>
            </a:br>
            <a:endParaRPr lang="en-US" sz="2200" dirty="0">
              <a:latin typeface="Tahoma"/>
              <a:ea typeface="Tahoma"/>
              <a:cs typeface="Tahoma"/>
            </a:endParaRPr>
          </a:p>
          <a:p>
            <a:pPr algn="r" rtl="1"/>
            <a:r>
              <a:rPr lang="he-IL" sz="2200" dirty="0">
                <a:latin typeface="Tahoma"/>
                <a:ea typeface="Tahoma"/>
                <a:cs typeface="Tahoma"/>
              </a:rPr>
              <a:t>הסוכן </a:t>
            </a:r>
            <a:r>
              <a:rPr lang="he-IL" sz="2200" b="1" dirty="0">
                <a:latin typeface="Tahoma"/>
                <a:ea typeface="Tahoma"/>
                <a:cs typeface="Tahoma"/>
              </a:rPr>
              <a:t>מנסח תגובה </a:t>
            </a:r>
            <a:r>
              <a:rPr lang="he-IL" sz="2200" dirty="0">
                <a:latin typeface="Tahoma"/>
                <a:ea typeface="Tahoma"/>
                <a:cs typeface="Tahoma"/>
              </a:rPr>
              <a:t>(למשל מייל לספק), והגורם האנושי מאשר או עורך לפני שליחה.</a:t>
            </a:r>
            <a:br>
              <a:rPr lang="he-IL" sz="2200" dirty="0">
                <a:latin typeface="Tahoma"/>
                <a:ea typeface="Tahoma"/>
                <a:cs typeface="Tahoma"/>
              </a:rPr>
            </a:br>
            <a:endParaRPr lang="en-US" sz="2200" dirty="0">
              <a:latin typeface="Tahoma"/>
              <a:ea typeface="Tahoma"/>
              <a:cs typeface="Tahoma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כך שומרים על </a:t>
            </a:r>
            <a:r>
              <a:rPr lang="he-IL" sz="2200" b="1" dirty="0">
                <a:latin typeface="Tahoma"/>
                <a:ea typeface="Tahoma"/>
                <a:cs typeface="Tahoma"/>
              </a:rPr>
              <a:t>שליטה מלאה</a:t>
            </a:r>
            <a:r>
              <a:rPr lang="he-IL" sz="2200" dirty="0">
                <a:latin typeface="Tahoma"/>
                <a:ea typeface="Tahoma"/>
                <a:cs typeface="Tahoma"/>
              </a:rPr>
              <a:t>, ומפחיתים את העומס בעבודות חזרתיות – מבלי לוותר על אחריות אנושית.</a:t>
            </a:r>
          </a:p>
          <a:p>
            <a:pPr algn="r" rtl="1"/>
            <a:endParaRPr lang="en-IL" dirty="0"/>
          </a:p>
        </p:txBody>
      </p:sp>
      <p:pic>
        <p:nvPicPr>
          <p:cNvPr id="2050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A565F509-7FB4-54C3-0965-1D6B4F545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359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11C095-B7EC-D761-DF99-7E6BA01FC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0508BF4B-60CA-9983-D9D0-39362D2B3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7917FD-6C4D-DC74-5145-1308EDF73020}"/>
              </a:ext>
            </a:extLst>
          </p:cNvPr>
          <p:cNvSpPr txBox="1"/>
          <p:nvPr/>
        </p:nvSpPr>
        <p:spPr>
          <a:xfrm>
            <a:off x="1595470" y="1834308"/>
            <a:ext cx="9919664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הבנה עמוקה וכיסוי מקיף של תהליכי רכש ושרשרת הספקה</a:t>
            </a:r>
            <a:r>
              <a:rPr lang="en-US" sz="2200" dirty="0">
                <a:latin typeface="Tahoma"/>
                <a:ea typeface="Tahoma"/>
                <a:cs typeface="Tahoma"/>
              </a:rPr>
              <a:t>.</a:t>
            </a:r>
            <a:endParaRPr lang="he-IL" sz="2200" dirty="0">
              <a:latin typeface="Tahoma"/>
              <a:ea typeface="Tahoma"/>
              <a:cs typeface="Tahoma"/>
            </a:endParaRPr>
          </a:p>
          <a:p>
            <a:pPr algn="r" rtl="1"/>
            <a:endParaRPr lang="he-IL" sz="2200" dirty="0">
              <a:latin typeface="Tahoma"/>
              <a:ea typeface="Tahoma"/>
              <a:cs typeface="Tahoma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יכולות אינטגרציה גבוהות עם מערכות </a:t>
            </a:r>
            <a:r>
              <a:rPr lang="en-US" sz="2200" dirty="0">
                <a:latin typeface="Tahoma"/>
                <a:ea typeface="Tahoma"/>
                <a:cs typeface="Tahoma"/>
              </a:rPr>
              <a:t>ERP</a:t>
            </a:r>
            <a:r>
              <a:rPr lang="he-IL" sz="2200" dirty="0">
                <a:latin typeface="Tahoma"/>
                <a:ea typeface="Tahoma"/>
                <a:cs typeface="Tahoma"/>
              </a:rPr>
              <a:t> ואחרות.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he-I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התאמת (</a:t>
            </a:r>
            <a:r>
              <a:rPr lang="en-US" sz="2200" dirty="0">
                <a:latin typeface="Tahoma"/>
                <a:ea typeface="Tahoma"/>
                <a:cs typeface="Tahoma"/>
              </a:rPr>
              <a:t>Customization</a:t>
            </a:r>
            <a:r>
              <a:rPr lang="he-IL" sz="2200" dirty="0">
                <a:latin typeface="Tahoma"/>
                <a:ea typeface="Tahoma"/>
                <a:cs typeface="Tahoma"/>
              </a:rPr>
              <a:t>) הסוכן לתהליך שלך.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he-I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יכולות פיתוח במקרים מסוימים.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he-I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en-US" sz="2200" dirty="0">
                <a:latin typeface="Tahoma"/>
                <a:ea typeface="Tahoma"/>
                <a:cs typeface="Tahoma"/>
              </a:rPr>
              <a:t>We try harder</a:t>
            </a:r>
            <a:r>
              <a:rPr lang="he-IL" sz="2200" dirty="0">
                <a:latin typeface="Tahoma"/>
                <a:ea typeface="Tahoma"/>
                <a:cs typeface="Tahoma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9F94C2-860A-0B7C-8597-30E4E4011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 rtl="1"/>
            <a:r>
              <a:rPr lang="he-IL" sz="3200" b="1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הייחודיות שלנו</a:t>
            </a:r>
            <a:endParaRPr lang="en-IL" sz="3200" b="1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831018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101BE0-9ACD-0331-ACEC-ABB57CFBC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39154-1158-E355-D7FE-452086E0F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ctr" rtl="1">
              <a:buNone/>
            </a:pPr>
            <a:r>
              <a:rPr lang="he-IL" sz="3200" b="1" dirty="0">
                <a:latin typeface="Tahoma"/>
                <a:ea typeface="Tahoma"/>
                <a:cs typeface="Tahoma"/>
              </a:rPr>
              <a:t>תודה</a:t>
            </a:r>
            <a:r>
              <a:rPr lang="en-US" sz="3200" b="1" dirty="0">
                <a:latin typeface="Tahoma"/>
                <a:ea typeface="Tahoma"/>
                <a:cs typeface="Tahoma"/>
              </a:rPr>
              <a:t>,</a:t>
            </a:r>
            <a:endParaRPr lang="he-IL" sz="3200" b="1" dirty="0">
              <a:latin typeface="Tahoma"/>
              <a:ea typeface="Tahoma"/>
              <a:cs typeface="Tahoma"/>
            </a:endParaRPr>
          </a:p>
          <a:p>
            <a:pPr marL="0" indent="0" algn="ctr" rtl="1">
              <a:buNone/>
            </a:pPr>
            <a:r>
              <a:rPr lang="he-IL" sz="3200" b="1" dirty="0">
                <a:latin typeface="Tahoma"/>
                <a:ea typeface="Tahoma"/>
                <a:cs typeface="Tahoma"/>
              </a:rPr>
              <a:t>גל אליאב</a:t>
            </a:r>
          </a:p>
          <a:p>
            <a:pPr marL="0" indent="0" algn="ctr" rtl="1">
              <a:buNone/>
            </a:pPr>
            <a:r>
              <a:rPr lang="he-IL" sz="3200" b="1" dirty="0" err="1">
                <a:latin typeface="Tahoma"/>
                <a:ea typeface="Tahoma"/>
                <a:cs typeface="Tahoma"/>
              </a:rPr>
              <a:t>מינט</a:t>
            </a:r>
            <a:r>
              <a:rPr lang="he-IL" sz="3200" b="1" dirty="0">
                <a:latin typeface="Tahoma"/>
                <a:ea typeface="Tahoma"/>
                <a:cs typeface="Tahoma"/>
              </a:rPr>
              <a:t> טכנולוגיות </a:t>
            </a:r>
          </a:p>
          <a:p>
            <a:pPr marL="0" indent="0" algn="ctr" rtl="1">
              <a:buNone/>
            </a:pPr>
            <a:r>
              <a:rPr lang="en-US" sz="3200" b="1" dirty="0">
                <a:latin typeface="Tahoma"/>
                <a:ea typeface="Tahoma"/>
                <a:cs typeface="Tahoma"/>
              </a:rPr>
              <a:t>054-9546156</a:t>
            </a:r>
            <a:endParaRPr lang="en-US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 rtl="1">
              <a:buNone/>
            </a:pPr>
            <a:r>
              <a:rPr lang="en-US" sz="3200" b="1">
                <a:latin typeface="Tahoma"/>
                <a:ea typeface="Tahoma"/>
                <a:cs typeface="Tahoma"/>
              </a:rPr>
              <a:t>Gal@</a:t>
            </a:r>
            <a:r>
              <a:rPr lang="en-US" sz="3200" b="1" dirty="0">
                <a:latin typeface="Tahoma"/>
                <a:ea typeface="Tahoma"/>
                <a:cs typeface="Tahoma"/>
              </a:rPr>
              <a:t>minet.co.il</a:t>
            </a:r>
            <a:endParaRPr lang="en-IL" sz="3200" b="1" dirty="0">
              <a:latin typeface="Tahoma"/>
              <a:ea typeface="Tahoma"/>
              <a:cs typeface="Tahoma"/>
            </a:endParaRPr>
          </a:p>
        </p:txBody>
      </p:sp>
      <p:pic>
        <p:nvPicPr>
          <p:cNvPr id="2050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7278997B-BBD2-5153-82F7-EDCEFD64D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89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AC9E8-C261-0634-12BD-1E8D3BDA6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686"/>
            <a:ext cx="10515600" cy="1325563"/>
          </a:xfrm>
        </p:spPr>
        <p:txBody>
          <a:bodyPr/>
          <a:lstStyle/>
          <a:p>
            <a:pPr algn="ctr"/>
            <a:r>
              <a:rPr lang="en-US" b="1"/>
              <a:t>Minet Technologies</a:t>
            </a:r>
            <a:endParaRPr lang="en-IL" b="1"/>
          </a:p>
        </p:txBody>
      </p:sp>
      <p:pic>
        <p:nvPicPr>
          <p:cNvPr id="5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26F46A0B-8A32-B2BF-079D-7C3900CCB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A00431-3F8A-63BA-ACB7-15A8CD19D24C}"/>
              </a:ext>
            </a:extLst>
          </p:cNvPr>
          <p:cNvSpPr txBox="1"/>
          <p:nvPr/>
        </p:nvSpPr>
        <p:spPr>
          <a:xfrm>
            <a:off x="5308012" y="2011147"/>
            <a:ext cx="6384896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חברת פתרונות חדשניים ב</a:t>
            </a:r>
            <a:r>
              <a:rPr lang="he-IL" sz="2200" b="1" dirty="0">
                <a:latin typeface="Tahoma"/>
                <a:ea typeface="Tahoma"/>
                <a:cs typeface="Tahoma"/>
              </a:rPr>
              <a:t>עולם הרכש ושרשרות הספקה.</a:t>
            </a:r>
            <a:endParaRPr lang="he-IL" sz="22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מספקים מענה מדויק לארגונים שמעוניינים להפוך תהליכים מורכבים למועילים ויעילים</a:t>
            </a:r>
            <a:r>
              <a:rPr lang="he-IL" sz="2400" dirty="0">
                <a:latin typeface="Tahoma"/>
                <a:ea typeface="Tahoma"/>
                <a:cs typeface="Tahoma"/>
              </a:rPr>
              <a:t>.</a:t>
            </a:r>
            <a:endParaRPr lang="en-US" sz="2400" dirty="0">
              <a:latin typeface="Tahoma"/>
              <a:ea typeface="Tahoma"/>
              <a:cs typeface="Tahoma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3F991D-2E6E-9D47-304E-AED488E7A057}"/>
              </a:ext>
            </a:extLst>
          </p:cNvPr>
          <p:cNvGrpSpPr/>
          <p:nvPr/>
        </p:nvGrpSpPr>
        <p:grpSpPr>
          <a:xfrm>
            <a:off x="602925" y="1673592"/>
            <a:ext cx="4745881" cy="4617830"/>
            <a:chOff x="602925" y="1673592"/>
            <a:chExt cx="4745881" cy="461783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FC05A7C-BB16-2005-D1E9-1FE1C6D24B48}"/>
                </a:ext>
              </a:extLst>
            </p:cNvPr>
            <p:cNvGrpSpPr/>
            <p:nvPr/>
          </p:nvGrpSpPr>
          <p:grpSpPr>
            <a:xfrm>
              <a:off x="627536" y="1699768"/>
              <a:ext cx="4664292" cy="4591654"/>
              <a:chOff x="1424718" y="-537193"/>
              <a:chExt cx="5224008" cy="5056349"/>
            </a:xfrm>
          </p:grpSpPr>
          <p:sp>
            <p:nvSpPr>
              <p:cNvPr id="4" name="Partial Circle 3">
                <a:extLst>
                  <a:ext uri="{FF2B5EF4-FFF2-40B4-BE49-F238E27FC236}">
                    <a16:creationId xmlns:a16="http://schemas.microsoft.com/office/drawing/2014/main" id="{2ABE5EC0-72F2-F03E-6646-EAC341F8C319}"/>
                  </a:ext>
                </a:extLst>
              </p:cNvPr>
              <p:cNvSpPr/>
              <p:nvPr/>
            </p:nvSpPr>
            <p:spPr>
              <a:xfrm>
                <a:off x="1424718" y="-537193"/>
                <a:ext cx="5224008" cy="5056349"/>
              </a:xfrm>
              <a:prstGeom prst="pie">
                <a:avLst>
                  <a:gd name="adj1" fmla="val 16200000"/>
                  <a:gd name="adj2" fmla="val 180000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IL" dirty="0"/>
              </a:p>
            </p:txBody>
          </p:sp>
          <p:sp>
            <p:nvSpPr>
              <p:cNvPr id="6" name="Partial Circle 4">
                <a:extLst>
                  <a:ext uri="{FF2B5EF4-FFF2-40B4-BE49-F238E27FC236}">
                    <a16:creationId xmlns:a16="http://schemas.microsoft.com/office/drawing/2014/main" id="{4059EC67-71BF-E395-F239-09140D026F24}"/>
                  </a:ext>
                </a:extLst>
              </p:cNvPr>
              <p:cNvSpPr txBox="1"/>
              <p:nvPr/>
            </p:nvSpPr>
            <p:spPr>
              <a:xfrm>
                <a:off x="4384916" y="504783"/>
                <a:ext cx="2010451" cy="168544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5400" tIns="25400" rIns="25400" bIns="25400" numCol="1" spcCol="1270" anchor="ctr" anchorCtr="0">
                <a:noAutofit/>
              </a:bodyPr>
              <a:lstStyle/>
              <a:p>
                <a:pPr marL="0" lvl="0" indent="0" algn="ctr" defTabSz="88900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000" b="1" kern="1200" dirty="0">
                    <a:latin typeface="Aharoni" panose="02010803020104030203" pitchFamily="2" charset="-79"/>
                    <a:cs typeface="Aharoni" panose="02010803020104030203" pitchFamily="2" charset="-79"/>
                  </a:rPr>
                  <a:t>Procurement Technologies</a:t>
                </a:r>
                <a:endParaRPr lang="he-IL" sz="2000" kern="1200" dirty="0"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0A0B4B9-1109-0B8D-2F4B-73C89408F083}"/>
                </a:ext>
              </a:extLst>
            </p:cNvPr>
            <p:cNvGrpSpPr/>
            <p:nvPr/>
          </p:nvGrpSpPr>
          <p:grpSpPr>
            <a:xfrm>
              <a:off x="602925" y="1699768"/>
              <a:ext cx="4745881" cy="4533109"/>
              <a:chOff x="2146634" y="702249"/>
              <a:chExt cx="5224008" cy="5056349"/>
            </a:xfrm>
          </p:grpSpPr>
          <p:sp>
            <p:nvSpPr>
              <p:cNvPr id="8" name="Partial Circle 7">
                <a:extLst>
                  <a:ext uri="{FF2B5EF4-FFF2-40B4-BE49-F238E27FC236}">
                    <a16:creationId xmlns:a16="http://schemas.microsoft.com/office/drawing/2014/main" id="{0836112A-B131-6A9F-268D-9024FAF6A000}"/>
                  </a:ext>
                </a:extLst>
              </p:cNvPr>
              <p:cNvSpPr/>
              <p:nvPr/>
            </p:nvSpPr>
            <p:spPr>
              <a:xfrm>
                <a:off x="2146634" y="702249"/>
                <a:ext cx="5224008" cy="5056349"/>
              </a:xfrm>
              <a:prstGeom prst="pie">
                <a:avLst>
                  <a:gd name="adj1" fmla="val 9000000"/>
                  <a:gd name="adj2" fmla="val 16200000"/>
                </a:avLst>
              </a:pr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9933876"/>
                  <a:satOff val="39811"/>
                  <a:lumOff val="8628"/>
                  <a:alphaOff val="0"/>
                </a:schemeClr>
              </a:fillRef>
              <a:effectRef idx="0">
                <a:schemeClr val="accent5">
                  <a:hueOff val="-9933876"/>
                  <a:satOff val="39811"/>
                  <a:lumOff val="862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IL" dirty="0"/>
              </a:p>
            </p:txBody>
          </p:sp>
          <p:sp>
            <p:nvSpPr>
              <p:cNvPr id="9" name="Partial Circle 4">
                <a:extLst>
                  <a:ext uri="{FF2B5EF4-FFF2-40B4-BE49-F238E27FC236}">
                    <a16:creationId xmlns:a16="http://schemas.microsoft.com/office/drawing/2014/main" id="{42C4EEB1-318E-68AE-5DC3-ECF795F3D0F9}"/>
                  </a:ext>
                </a:extLst>
              </p:cNvPr>
              <p:cNvSpPr txBox="1"/>
              <p:nvPr/>
            </p:nvSpPr>
            <p:spPr>
              <a:xfrm>
                <a:off x="2666210" y="1767302"/>
                <a:ext cx="1772431" cy="168544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5400" tIns="25400" rIns="25400" bIns="25400" numCol="1" spcCol="1270" anchor="ctr" anchorCtr="0">
                <a:noAutofit/>
              </a:bodyPr>
              <a:lstStyle/>
              <a:p>
                <a:pPr marL="0" lvl="0" indent="0" algn="ctr" defTabSz="88900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000" kern="1200" dirty="0">
                    <a:latin typeface="Aharoni" pitchFamily="2" charset="-79"/>
                    <a:cs typeface="Aharoni" pitchFamily="2" charset="-79"/>
                  </a:rPr>
                  <a:t>Procurement</a:t>
                </a:r>
                <a:r>
                  <a:rPr lang="en-US" sz="2000" b="1" kern="1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kern="1200" dirty="0">
                    <a:latin typeface="Aharoni" pitchFamily="2" charset="-79"/>
                    <a:cs typeface="Aharoni" pitchFamily="2" charset="-79"/>
                  </a:rPr>
                  <a:t>outsourcing</a:t>
                </a:r>
                <a:endParaRPr lang="he-IL" sz="2000" kern="1200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AED2AFF-7B08-B617-BE22-EB875E2DE7C8}"/>
                </a:ext>
              </a:extLst>
            </p:cNvPr>
            <p:cNvGrpSpPr/>
            <p:nvPr/>
          </p:nvGrpSpPr>
          <p:grpSpPr>
            <a:xfrm>
              <a:off x="619444" y="1673592"/>
              <a:ext cx="4664292" cy="4591653"/>
              <a:chOff x="7803" y="-73035"/>
              <a:chExt cx="5224008" cy="5056349"/>
            </a:xfrm>
          </p:grpSpPr>
          <p:sp>
            <p:nvSpPr>
              <p:cNvPr id="11" name="Partial Circle 10">
                <a:extLst>
                  <a:ext uri="{FF2B5EF4-FFF2-40B4-BE49-F238E27FC236}">
                    <a16:creationId xmlns:a16="http://schemas.microsoft.com/office/drawing/2014/main" id="{179C323C-0FCC-9A05-4FB3-ED8D2226CDA9}"/>
                  </a:ext>
                </a:extLst>
              </p:cNvPr>
              <p:cNvSpPr/>
              <p:nvPr/>
            </p:nvSpPr>
            <p:spPr>
              <a:xfrm>
                <a:off x="7803" y="-73035"/>
                <a:ext cx="5224008" cy="5056349"/>
              </a:xfrm>
              <a:prstGeom prst="pie">
                <a:avLst>
                  <a:gd name="adj1" fmla="val 1800000"/>
                  <a:gd name="adj2" fmla="val 9000000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-4966938"/>
                  <a:satOff val="19906"/>
                  <a:lumOff val="4314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IL" dirty="0"/>
              </a:p>
            </p:txBody>
          </p:sp>
          <p:sp>
            <p:nvSpPr>
              <p:cNvPr id="12" name="Partial Circle 4">
                <a:extLst>
                  <a:ext uri="{FF2B5EF4-FFF2-40B4-BE49-F238E27FC236}">
                    <a16:creationId xmlns:a16="http://schemas.microsoft.com/office/drawing/2014/main" id="{7B2FD8F0-A504-52DF-54FE-8324B629BE80}"/>
                  </a:ext>
                </a:extLst>
              </p:cNvPr>
              <p:cNvSpPr txBox="1"/>
              <p:nvPr/>
            </p:nvSpPr>
            <p:spPr>
              <a:xfrm>
                <a:off x="1465375" y="2772856"/>
                <a:ext cx="2363241" cy="156506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5400" tIns="25400" rIns="25400" bIns="25400" numCol="1" spcCol="1270" anchor="ctr" anchorCtr="0">
                <a:noAutofit/>
              </a:bodyPr>
              <a:lstStyle/>
              <a:p>
                <a:pPr marL="0" lvl="0" indent="0" algn="ctr" defTabSz="88900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000" kern="1200" dirty="0">
                    <a:latin typeface="Aharoni" pitchFamily="2" charset="-79"/>
                    <a:cs typeface="Aharoni" pitchFamily="2" charset="-79"/>
                  </a:rPr>
                  <a:t>Projects, consulting, training</a:t>
                </a:r>
                <a:endParaRPr lang="he-IL" sz="2000" kern="1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8580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97FA4F-69FE-6D50-74B8-5784107642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510"/>
          <a:stretch/>
        </p:blipFill>
        <p:spPr>
          <a:xfrm>
            <a:off x="932475" y="1489774"/>
            <a:ext cx="9984665" cy="50340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D40E28-3414-9B42-DCA7-8B61A9DFD6F4}"/>
              </a:ext>
            </a:extLst>
          </p:cNvPr>
          <p:cNvSpPr txBox="1"/>
          <p:nvPr/>
        </p:nvSpPr>
        <p:spPr>
          <a:xfrm>
            <a:off x="1723200" y="293979"/>
            <a:ext cx="8965267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he-IL" sz="3600" b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העולם הידני היום של טכנולוגיות רכש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17A844B-9D2B-1C41-5547-33614365A2A7}"/>
              </a:ext>
            </a:extLst>
          </p:cNvPr>
          <p:cNvSpPr/>
          <p:nvPr/>
        </p:nvSpPr>
        <p:spPr>
          <a:xfrm>
            <a:off x="1144989" y="5208104"/>
            <a:ext cx="1908312" cy="715618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000" b="1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הצוות שלכם</a:t>
            </a:r>
            <a:endParaRPr lang="en-IL" sz="2000" b="1">
              <a:solidFill>
                <a:schemeClr val="tx2">
                  <a:lumMod val="90000"/>
                  <a:lumOff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ECB808-3C09-F285-25EB-4F5060C270E1}"/>
              </a:ext>
            </a:extLst>
          </p:cNvPr>
          <p:cNvSpPr/>
          <p:nvPr/>
        </p:nvSpPr>
        <p:spPr>
          <a:xfrm>
            <a:off x="0" y="1489774"/>
            <a:ext cx="12192000" cy="686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0CED53-60E7-B3B9-DFF7-753689CF3D6E}"/>
              </a:ext>
            </a:extLst>
          </p:cNvPr>
          <p:cNvSpPr/>
          <p:nvPr/>
        </p:nvSpPr>
        <p:spPr>
          <a:xfrm>
            <a:off x="-1" y="6489484"/>
            <a:ext cx="12192000" cy="686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15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9AFC72E0-9C00-7A67-7CE2-3034084E5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E8D5786-393E-F42D-0F25-CA80EC59583C}"/>
              </a:ext>
            </a:extLst>
          </p:cNvPr>
          <p:cNvGrpSpPr/>
          <p:nvPr/>
        </p:nvGrpSpPr>
        <p:grpSpPr>
          <a:xfrm>
            <a:off x="1798506" y="970616"/>
            <a:ext cx="8587691" cy="338554"/>
            <a:chOff x="1036506" y="1446244"/>
            <a:chExt cx="10119840" cy="22991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341792C-02BF-5DA3-ADD7-ADCE0B5E673E}"/>
                </a:ext>
              </a:extLst>
            </p:cNvPr>
            <p:cNvGrpSpPr/>
            <p:nvPr/>
          </p:nvGrpSpPr>
          <p:grpSpPr>
            <a:xfrm>
              <a:off x="1036506" y="1471663"/>
              <a:ext cx="10118988" cy="2144590"/>
              <a:chOff x="700668" y="1471663"/>
              <a:chExt cx="10118988" cy="2144590"/>
            </a:xfrm>
          </p:grpSpPr>
          <p:sp>
            <p:nvSpPr>
              <p:cNvPr id="3" name="object 10">
                <a:extLst>
                  <a:ext uri="{FF2B5EF4-FFF2-40B4-BE49-F238E27FC236}">
                    <a16:creationId xmlns:a16="http://schemas.microsoft.com/office/drawing/2014/main" id="{7F7A999A-8350-850C-6795-156CF8DEA5A3}"/>
                  </a:ext>
                </a:extLst>
              </p:cNvPr>
              <p:cNvSpPr/>
              <p:nvPr/>
            </p:nvSpPr>
            <p:spPr>
              <a:xfrm>
                <a:off x="700668" y="1471663"/>
                <a:ext cx="10118988" cy="2144590"/>
              </a:xfrm>
              <a:custGeom>
                <a:avLst/>
                <a:gdLst/>
                <a:ahLst/>
                <a:cxnLst/>
                <a:rect l="l" t="t" r="r" b="b"/>
                <a:pathLst>
                  <a:path w="17101185" h="1316354">
                    <a:moveTo>
                      <a:pt x="16987615" y="1315797"/>
                    </a:moveTo>
                    <a:lnTo>
                      <a:pt x="112962" y="1315797"/>
                    </a:lnTo>
                    <a:lnTo>
                      <a:pt x="68992" y="1306920"/>
                    </a:lnTo>
                    <a:lnTo>
                      <a:pt x="33085" y="1282713"/>
                    </a:lnTo>
                    <a:lnTo>
                      <a:pt x="8877" y="1246810"/>
                    </a:lnTo>
                    <a:lnTo>
                      <a:pt x="0" y="1202847"/>
                    </a:lnTo>
                    <a:lnTo>
                      <a:pt x="0" y="112949"/>
                    </a:lnTo>
                    <a:lnTo>
                      <a:pt x="8877" y="68986"/>
                    </a:lnTo>
                    <a:lnTo>
                      <a:pt x="33085" y="33084"/>
                    </a:lnTo>
                    <a:lnTo>
                      <a:pt x="68992" y="8876"/>
                    </a:lnTo>
                    <a:lnTo>
                      <a:pt x="112962" y="0"/>
                    </a:lnTo>
                    <a:lnTo>
                      <a:pt x="16987615" y="0"/>
                    </a:lnTo>
                    <a:lnTo>
                      <a:pt x="17030834" y="8596"/>
                    </a:lnTo>
                    <a:lnTo>
                      <a:pt x="17067490" y="33074"/>
                    </a:lnTo>
                    <a:lnTo>
                      <a:pt x="17091968" y="69731"/>
                    </a:lnTo>
                    <a:lnTo>
                      <a:pt x="17100565" y="112949"/>
                    </a:lnTo>
                    <a:lnTo>
                      <a:pt x="17100565" y="1202847"/>
                    </a:lnTo>
                    <a:lnTo>
                      <a:pt x="17091688" y="1246810"/>
                    </a:lnTo>
                    <a:lnTo>
                      <a:pt x="17067481" y="1282713"/>
                    </a:lnTo>
                    <a:lnTo>
                      <a:pt x="17031578" y="1306920"/>
                    </a:lnTo>
                    <a:lnTo>
                      <a:pt x="16987615" y="1315797"/>
                    </a:lnTo>
                    <a:close/>
                  </a:path>
                </a:pathLst>
              </a:cu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 wrap="square" lIns="0" tIns="0" rIns="0" bIns="0" rtlCol="0"/>
              <a:lstStyle>
                <a:defPPr>
                  <a:defRPr kern="0"/>
                </a:defPPr>
              </a:lstStyle>
              <a:p>
                <a:endParaRPr lang="en-IL"/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DB7B29D-9B14-8DBB-F49D-F71169324E89}"/>
                  </a:ext>
                </a:extLst>
              </p:cNvPr>
              <p:cNvSpPr txBox="1"/>
              <p:nvPr/>
            </p:nvSpPr>
            <p:spPr>
              <a:xfrm>
                <a:off x="763051" y="1563223"/>
                <a:ext cx="10056605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 rtl="1"/>
                <a:endParaRPr lang="en-US" b="1">
                  <a:solidFill>
                    <a:srgbClr val="FCD4D9"/>
                  </a:solidFill>
                  <a:cs typeface="Arial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D14E9B-79A6-AF0C-304D-DDA6AEECD676}"/>
                </a:ext>
              </a:extLst>
            </p:cNvPr>
            <p:cNvSpPr txBox="1"/>
            <p:nvPr/>
          </p:nvSpPr>
          <p:spPr>
            <a:xfrm>
              <a:off x="1184823" y="1446244"/>
              <a:ext cx="9971523" cy="229918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he-IL" sz="1600" b="1">
                  <a:cs typeface="Tahoma"/>
                </a:rPr>
                <a:t>תהליכי הרכש נשענים על טכנולוגיות ישנות שלא מותאמות לעולם העסקי של היום</a:t>
              </a:r>
              <a:endParaRPr 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3078449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059BC4-AEDD-F4BE-1B15-7FBB16E0A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142E9EC2-E5C9-7827-24F2-D0FE101AD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2ACFAA-9752-8087-51A9-17404D0A8893}"/>
              </a:ext>
            </a:extLst>
          </p:cNvPr>
          <p:cNvSpPr txBox="1"/>
          <p:nvPr/>
        </p:nvSpPr>
        <p:spPr>
          <a:xfrm>
            <a:off x="1033997" y="1465340"/>
            <a:ext cx="10328737" cy="3070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Arial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סוכן</a:t>
            </a:r>
            <a:r>
              <a:rPr lang="en-US" sz="2200" dirty="0">
                <a:latin typeface="Tahoma"/>
                <a:ea typeface="Tahoma"/>
                <a:cs typeface="Tahoma"/>
              </a:rPr>
              <a:t> </a:t>
            </a:r>
            <a:r>
              <a:rPr lang="en-US" sz="2200" dirty="0">
                <a:latin typeface="Tahoma"/>
                <a:ea typeface="Tahoma"/>
                <a:cs typeface="+mn-lt"/>
              </a:rPr>
              <a:t>AI</a:t>
            </a:r>
            <a:r>
              <a:rPr lang="en-US" sz="2200" dirty="0">
                <a:latin typeface="Tahoma"/>
                <a:ea typeface="Tahoma"/>
                <a:cs typeface="Tahoma"/>
              </a:rPr>
              <a:t> ה</a:t>
            </a:r>
            <a:r>
              <a:rPr lang="he-IL" sz="2200" dirty="0">
                <a:latin typeface="Tahoma"/>
                <a:ea typeface="Tahoma"/>
                <a:cs typeface="Tahoma"/>
              </a:rPr>
              <a:t>יא</a:t>
            </a:r>
            <a:r>
              <a:rPr lang="en-US" sz="2200" dirty="0">
                <a:latin typeface="Tahoma"/>
                <a:ea typeface="Tahoma"/>
                <a:cs typeface="Tahoma"/>
              </a:rPr>
              <a:t> </a:t>
            </a:r>
            <a:r>
              <a:rPr lang="he-IL" sz="2200" dirty="0">
                <a:latin typeface="Tahoma"/>
                <a:ea typeface="Tahoma"/>
                <a:cs typeface="Tahoma"/>
              </a:rPr>
              <a:t>תוכנה אוטונומית המשתמשת בבינה מלאכותית כדי לבצע משימות, לקבל החלטות ולהסתגל לסביבות חדשות – עם התערבות אנושית.</a:t>
            </a:r>
            <a:endParaRPr lang="en-US" sz="2200"/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מנתחת כמויות גדולות של מידע מובנה ולא מובנה, מפיקה תובנות משמעותיות, ופועלת בהתאם למטרות שהוגדרו מראש.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2200" dirty="0">
                <a:latin typeface="Tahoma"/>
                <a:ea typeface="Tahoma"/>
                <a:cs typeface="Tahoma"/>
              </a:rPr>
              <a:t>בניגוד לכלי אוטומציה מסורתיים, סוכני </a:t>
            </a:r>
            <a:r>
              <a:rPr lang="en-US" sz="2200" dirty="0">
                <a:latin typeface="Tahoma"/>
                <a:ea typeface="Tahoma"/>
                <a:cs typeface="Tahoma"/>
              </a:rPr>
              <a:t>AI</a:t>
            </a:r>
            <a:r>
              <a:rPr lang="he-IL" sz="2200" dirty="0">
                <a:latin typeface="Tahoma"/>
                <a:ea typeface="Tahoma"/>
                <a:cs typeface="Tahoma"/>
              </a:rPr>
              <a:t> מסוגלים ללמוד ולהשתפר עם הזמן – מה שהופך אותם לגמישים ויעילים במיוחד בסביבות משתנות.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76A55BA-198A-ED4E-C730-D4DB9CEF7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 rtl="1"/>
            <a:r>
              <a:rPr lang="he-IL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מהו </a:t>
            </a:r>
            <a:r>
              <a:rPr lang="en-US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Agent</a:t>
            </a:r>
            <a:r>
              <a:rPr lang="he-IL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IL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614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73965-0F2A-8D84-739B-E5CB416D4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970D2799-4177-1338-C218-240476829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12C17B-644F-6451-FD82-FAF4ACBB29EE}"/>
              </a:ext>
            </a:extLst>
          </p:cNvPr>
          <p:cNvSpPr txBox="1"/>
          <p:nvPr/>
        </p:nvSpPr>
        <p:spPr>
          <a:xfrm>
            <a:off x="1595470" y="1834308"/>
            <a:ext cx="9919664" cy="280076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המרת מידע לא מובנה – אימיילים,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PDF</a:t>
            </a: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, </a:t>
            </a: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מסמכים</a:t>
            </a: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 סרוקים – למידע מובנה – נתונים ב-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ERP</a:t>
            </a: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, מערכות אחרות, טבלאות אקסל.</a:t>
            </a:r>
            <a:endParaRPr lang="he-IL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e-IL" sz="2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ניתוח המידע שנאסף.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e-IL" sz="2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עבודה עצמאית מול ספקים וישויות אחרות בהתאם לחוקים שנגדיר.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e-IL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הספקים מדברים בשפה טבעית ואוהבים את זה.</a:t>
            </a:r>
            <a:endParaRPr lang="he-IL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A3B3748-524C-4977-E9AB-E1B327287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 rtl="1"/>
            <a:r>
              <a:rPr lang="he-IL" sz="3200" b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עקרונות הפעולה הבסיסים של </a:t>
            </a:r>
            <a:r>
              <a:rPr lang="en-US" sz="3200" b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Agent</a:t>
            </a:r>
            <a:endParaRPr lang="en-IL" sz="3200" b="1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483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3E968A-9247-FAE7-0F03-73A38FD12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2FBA383C-4412-C0C7-D1CB-65FA929D4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3F53DD8-4ED4-5427-C17A-0A5D163B28F5}"/>
              </a:ext>
            </a:extLst>
          </p:cNvPr>
          <p:cNvSpPr txBox="1">
            <a:spLocks/>
          </p:cNvSpPr>
          <p:nvPr/>
        </p:nvSpPr>
        <p:spPr>
          <a:xfrm>
            <a:off x="838200" y="1461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he-IL" sz="3200" b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מה אנו מציעים?</a:t>
            </a:r>
            <a:endParaRPr lang="en-IL" sz="6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56BE3E10-66C0-655D-B657-DBDEBCEF12BD}"/>
              </a:ext>
            </a:extLst>
          </p:cNvPr>
          <p:cNvSpPr txBox="1"/>
          <p:nvPr/>
        </p:nvSpPr>
        <p:spPr>
          <a:xfrm>
            <a:off x="503626" y="1587817"/>
            <a:ext cx="11349572" cy="1490152"/>
          </a:xfrm>
          <a:prstGeom prst="rect">
            <a:avLst/>
          </a:prstGeom>
        </p:spPr>
        <p:txBody>
          <a:bodyPr vert="horz" wrap="square" lIns="0" tIns="124460" rIns="0" bIns="0" rtlCol="0" anchor="t">
            <a:spAutoFit/>
          </a:bodyPr>
          <a:lstStyle>
            <a:defPPr>
              <a:defRPr kern="0"/>
            </a:defPPr>
          </a:lstStyle>
          <a:p>
            <a:pPr marL="25400" algn="r" rtl="1">
              <a:spcBef>
                <a:spcPts val="980"/>
              </a:spcBef>
              <a:buClr>
                <a:srgbClr val="3F28DF"/>
              </a:buClr>
              <a:buSzPct val="144117"/>
              <a:tabLst>
                <a:tab pos="749935" algn="l"/>
              </a:tabLst>
            </a:pPr>
            <a:r>
              <a:rPr lang="he-IL" sz="2200" dirty="0">
                <a:latin typeface="Tahoma"/>
                <a:ea typeface="Tahoma"/>
                <a:cs typeface="Tahoma"/>
              </a:rPr>
              <a:t>אנו מציעים סוכני </a:t>
            </a:r>
            <a:r>
              <a:rPr lang="en-US" sz="2200" dirty="0">
                <a:latin typeface="Tahoma"/>
                <a:ea typeface="Tahoma"/>
                <a:cs typeface="Tahoma"/>
              </a:rPr>
              <a:t>AI</a:t>
            </a:r>
            <a:r>
              <a:rPr lang="he-IL" sz="2200" dirty="0">
                <a:latin typeface="Tahoma"/>
                <a:ea typeface="Tahoma"/>
                <a:cs typeface="Tahoma"/>
              </a:rPr>
              <a:t> שעושים אוטומציה משמעותית של -</a:t>
            </a:r>
            <a:r>
              <a:rPr lang="he-IL" sz="2400" dirty="0">
                <a:latin typeface="Tahoma"/>
                <a:ea typeface="Tahoma"/>
                <a:cs typeface="Tahoma"/>
              </a:rPr>
              <a:t> </a:t>
            </a:r>
          </a:p>
          <a:p>
            <a:pPr marL="749935" indent="-724535" algn="r" rtl="1">
              <a:spcBef>
                <a:spcPts val="980"/>
              </a:spcBef>
              <a:buClr>
                <a:srgbClr val="3F28DF"/>
              </a:buClr>
              <a:buSzPct val="144117"/>
              <a:buAutoNum type="arabicPeriod"/>
              <a:tabLst>
                <a:tab pos="749935" algn="l"/>
              </a:tabLst>
            </a:pPr>
            <a:endParaRPr lang="he-IL" sz="2000" spc="-95">
              <a:latin typeface="Tahoma"/>
              <a:ea typeface="Tahoma"/>
              <a:cs typeface="Tahoma"/>
            </a:endParaRPr>
          </a:p>
          <a:p>
            <a:pPr marL="25400" algn="r" rtl="1">
              <a:spcBef>
                <a:spcPts val="980"/>
              </a:spcBef>
              <a:buClr>
                <a:srgbClr val="3F28DF"/>
              </a:buClr>
              <a:buSzPct val="144117"/>
              <a:tabLst>
                <a:tab pos="749935" algn="l"/>
              </a:tabLst>
            </a:pPr>
            <a:br>
              <a:rPr lang="en-US" sz="1400" b="1" i="1" spc="-340" dirty="0">
                <a:latin typeface="Verdana"/>
                <a:cs typeface="Verdana"/>
              </a:rPr>
            </a:br>
            <a:endParaRPr sz="1400">
              <a:latin typeface="Verdana"/>
              <a:ea typeface="Verdana"/>
              <a:cs typeface="Verdana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BE768E5-31D9-25B4-1E80-D952220AD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7200864"/>
              </p:ext>
            </p:extLst>
          </p:nvPr>
        </p:nvGraphicFramePr>
        <p:xfrm>
          <a:off x="2787344" y="2164306"/>
          <a:ext cx="6096000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6302697-22AD-F6DD-146E-632DF98E1158}"/>
              </a:ext>
            </a:extLst>
          </p:cNvPr>
          <p:cNvSpPr txBox="1"/>
          <p:nvPr/>
        </p:nvSpPr>
        <p:spPr>
          <a:xfrm>
            <a:off x="5982383" y="3222932"/>
            <a:ext cx="134480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he-IL" sz="2000" b="1">
                <a:cs typeface="Tahoma"/>
              </a:rPr>
              <a:t>רכש</a:t>
            </a:r>
            <a:r>
              <a:rPr lang="he-IL" sz="2000">
                <a:cs typeface="Tahoma"/>
              </a:rPr>
              <a:t> </a:t>
            </a:r>
            <a:r>
              <a:rPr lang="he-IL" sz="2000" b="1">
                <a:cs typeface="Tahoma"/>
              </a:rPr>
              <a:t>תפעולי</a:t>
            </a:r>
            <a:endParaRPr lang="en-US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6B46AE-E926-D1C0-B4DE-AEB59BAF44D1}"/>
              </a:ext>
            </a:extLst>
          </p:cNvPr>
          <p:cNvSpPr txBox="1"/>
          <p:nvPr/>
        </p:nvSpPr>
        <p:spPr>
          <a:xfrm>
            <a:off x="4487524" y="3288314"/>
            <a:ext cx="1344806" cy="4084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e-IL" sz="2000" b="1" dirty="0">
                <a:cs typeface="Tahoma"/>
              </a:rPr>
              <a:t>סורסינג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9B8987-B792-3E9F-2C50-61F063A178C9}"/>
              </a:ext>
            </a:extLst>
          </p:cNvPr>
          <p:cNvSpPr txBox="1"/>
          <p:nvPr/>
        </p:nvSpPr>
        <p:spPr>
          <a:xfrm>
            <a:off x="4259421" y="4725294"/>
            <a:ext cx="149421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he-IL" sz="2000" b="1">
                <a:solidFill>
                  <a:schemeClr val="bg1"/>
                </a:solidFill>
                <a:cs typeface="Tahoma"/>
              </a:rPr>
              <a:t>מכירות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098926-7E48-B49B-CE36-37BB0ED33936}"/>
              </a:ext>
            </a:extLst>
          </p:cNvPr>
          <p:cNvSpPr txBox="1"/>
          <p:nvPr/>
        </p:nvSpPr>
        <p:spPr>
          <a:xfrm>
            <a:off x="5982031" y="4725294"/>
            <a:ext cx="148918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he-IL" sz="2000" b="1">
                <a:cs typeface="Tahoma"/>
              </a:rPr>
              <a:t>אנליטיקת רכש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0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1AB3C0-6CBD-3363-E003-52CFD9BE5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9">
            <a:extLst>
              <a:ext uri="{FF2B5EF4-FFF2-40B4-BE49-F238E27FC236}">
                <a16:creationId xmlns:a16="http://schemas.microsoft.com/office/drawing/2014/main" id="{9AAF8B1E-6443-6F81-3D10-0B9F4F1AAEEB}"/>
              </a:ext>
            </a:extLst>
          </p:cNvPr>
          <p:cNvSpPr txBox="1"/>
          <p:nvPr/>
        </p:nvSpPr>
        <p:spPr>
          <a:xfrm>
            <a:off x="5372845" y="3885835"/>
            <a:ext cx="2120186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marR="5080" algn="r" rtl="1">
              <a:spcBef>
                <a:spcPts val="100"/>
              </a:spcBef>
            </a:pPr>
            <a:r>
              <a:rPr lang="he-IL" sz="2000" b="1">
                <a:latin typeface="Tahoma"/>
                <a:ea typeface="Tahoma"/>
                <a:cs typeface="Tahoma"/>
              </a:rPr>
              <a:t>התמודדות עם </a:t>
            </a:r>
            <a:r>
              <a:rPr lang="he-IL" sz="2000" b="1" err="1">
                <a:latin typeface="Tahoma"/>
                <a:ea typeface="Tahoma"/>
                <a:cs typeface="Tahoma"/>
              </a:rPr>
              <a:t>פיקים</a:t>
            </a:r>
            <a:r>
              <a:rPr lang="he-IL" sz="2000" b="1">
                <a:latin typeface="Tahoma"/>
                <a:ea typeface="Tahoma"/>
                <a:cs typeface="Tahoma"/>
              </a:rPr>
              <a:t> </a:t>
            </a:r>
            <a:endParaRPr lang="he-IL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A68438F-41F5-1A44-3218-87400ACB3549}"/>
              </a:ext>
            </a:extLst>
          </p:cNvPr>
          <p:cNvSpPr txBox="1">
            <a:spLocks/>
          </p:cNvSpPr>
          <p:nvPr/>
        </p:nvSpPr>
        <p:spPr>
          <a:xfrm>
            <a:off x="838200" y="1461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he-IL" sz="3200" b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מה היתרונות?</a:t>
            </a:r>
            <a:endParaRPr lang="en-IL" sz="6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677562B7-D2EB-B1F3-D64E-4BE3D6DC9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316" y="-545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2C56BB5C-587E-B8E4-A928-0DB1E954337C}"/>
              </a:ext>
            </a:extLst>
          </p:cNvPr>
          <p:cNvGrpSpPr/>
          <p:nvPr/>
        </p:nvGrpSpPr>
        <p:grpSpPr>
          <a:xfrm>
            <a:off x="3919978" y="1124396"/>
            <a:ext cx="4343332" cy="343768"/>
            <a:chOff x="-2030698" y="1448587"/>
            <a:chExt cx="13645361" cy="233459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A22C78-A213-0192-7142-323D94B03EBF}"/>
                </a:ext>
              </a:extLst>
            </p:cNvPr>
            <p:cNvGrpSpPr/>
            <p:nvPr/>
          </p:nvGrpSpPr>
          <p:grpSpPr>
            <a:xfrm>
              <a:off x="-1692094" y="1471663"/>
              <a:ext cx="12847588" cy="2311517"/>
              <a:chOff x="-2027932" y="1471663"/>
              <a:chExt cx="12847588" cy="2311517"/>
            </a:xfrm>
          </p:grpSpPr>
          <p:sp>
            <p:nvSpPr>
              <p:cNvPr id="22" name="object 10">
                <a:extLst>
                  <a:ext uri="{FF2B5EF4-FFF2-40B4-BE49-F238E27FC236}">
                    <a16:creationId xmlns:a16="http://schemas.microsoft.com/office/drawing/2014/main" id="{3E748DF7-B642-3988-65FF-3217B8B6DE3B}"/>
                  </a:ext>
                </a:extLst>
              </p:cNvPr>
              <p:cNvSpPr/>
              <p:nvPr/>
            </p:nvSpPr>
            <p:spPr>
              <a:xfrm>
                <a:off x="-2027932" y="1471663"/>
                <a:ext cx="12847588" cy="2311517"/>
              </a:xfrm>
              <a:custGeom>
                <a:avLst/>
                <a:gdLst/>
                <a:ahLst/>
                <a:cxnLst/>
                <a:rect l="l" t="t" r="r" b="b"/>
                <a:pathLst>
                  <a:path w="17101185" h="1316354">
                    <a:moveTo>
                      <a:pt x="16987615" y="1315797"/>
                    </a:moveTo>
                    <a:lnTo>
                      <a:pt x="112962" y="1315797"/>
                    </a:lnTo>
                    <a:lnTo>
                      <a:pt x="68992" y="1306920"/>
                    </a:lnTo>
                    <a:lnTo>
                      <a:pt x="33085" y="1282713"/>
                    </a:lnTo>
                    <a:lnTo>
                      <a:pt x="8877" y="1246810"/>
                    </a:lnTo>
                    <a:lnTo>
                      <a:pt x="0" y="1202847"/>
                    </a:lnTo>
                    <a:lnTo>
                      <a:pt x="0" y="112949"/>
                    </a:lnTo>
                    <a:lnTo>
                      <a:pt x="8877" y="68986"/>
                    </a:lnTo>
                    <a:lnTo>
                      <a:pt x="33085" y="33084"/>
                    </a:lnTo>
                    <a:lnTo>
                      <a:pt x="68992" y="8876"/>
                    </a:lnTo>
                    <a:lnTo>
                      <a:pt x="112962" y="0"/>
                    </a:lnTo>
                    <a:lnTo>
                      <a:pt x="16987615" y="0"/>
                    </a:lnTo>
                    <a:lnTo>
                      <a:pt x="17030834" y="8596"/>
                    </a:lnTo>
                    <a:lnTo>
                      <a:pt x="17067490" y="33074"/>
                    </a:lnTo>
                    <a:lnTo>
                      <a:pt x="17091968" y="69731"/>
                    </a:lnTo>
                    <a:lnTo>
                      <a:pt x="17100565" y="112949"/>
                    </a:lnTo>
                    <a:lnTo>
                      <a:pt x="17100565" y="1202847"/>
                    </a:lnTo>
                    <a:lnTo>
                      <a:pt x="17091688" y="1246810"/>
                    </a:lnTo>
                    <a:lnTo>
                      <a:pt x="17067481" y="1282713"/>
                    </a:lnTo>
                    <a:lnTo>
                      <a:pt x="17031578" y="1306920"/>
                    </a:lnTo>
                    <a:lnTo>
                      <a:pt x="16987615" y="1315797"/>
                    </a:lnTo>
                    <a:close/>
                  </a:path>
                </a:pathLst>
              </a:custGeom>
              <a:solidFill>
                <a:schemeClr val="tx2">
                  <a:lumMod val="25000"/>
                  <a:lumOff val="75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 wrap="square" lIns="0" tIns="0" rIns="0" bIns="0" rtlCol="0"/>
              <a:lstStyle>
                <a:defPPr>
                  <a:defRPr kern="0"/>
                </a:defPPr>
              </a:lstStyle>
              <a:p>
                <a:endParaRPr lang="en-IL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0D0E4F7-CDF9-ADEC-80EA-E18CF1CA92B5}"/>
                  </a:ext>
                </a:extLst>
              </p:cNvPr>
              <p:cNvSpPr txBox="1"/>
              <p:nvPr/>
            </p:nvSpPr>
            <p:spPr>
              <a:xfrm>
                <a:off x="763051" y="1563223"/>
                <a:ext cx="10056605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 rtl="1"/>
                <a:endParaRPr lang="en-US" b="1">
                  <a:solidFill>
                    <a:srgbClr val="FCD4D9"/>
                  </a:solidFill>
                  <a:cs typeface="Arial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4BF746B-11E1-DD26-D705-BB5C405BAA53}"/>
                </a:ext>
              </a:extLst>
            </p:cNvPr>
            <p:cNvSpPr txBox="1"/>
            <p:nvPr/>
          </p:nvSpPr>
          <p:spPr>
            <a:xfrm>
              <a:off x="-2030698" y="1448587"/>
              <a:ext cx="13645361" cy="229918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he-IL" sz="1600" b="1" dirty="0">
                  <a:cs typeface="Tahoma"/>
                </a:rPr>
                <a:t>לעשות יותר-</a:t>
              </a:r>
              <a:r>
                <a:rPr lang="he-IL" sz="1600" b="1" dirty="0">
                  <a:solidFill>
                    <a:srgbClr val="FF0000"/>
                  </a:solidFill>
                  <a:cs typeface="Tahoma"/>
                </a:rPr>
                <a:t> </a:t>
              </a:r>
              <a:r>
                <a:rPr lang="he-IL" sz="1600" b="1" dirty="0">
                  <a:solidFill>
                    <a:srgbClr val="1D5DDE"/>
                  </a:solidFill>
                  <a:cs typeface="Tahoma"/>
                </a:rPr>
                <a:t>ויותר טוב</a:t>
              </a:r>
              <a:r>
                <a:rPr lang="he-IL" sz="1600" b="1" dirty="0">
                  <a:cs typeface="Tahoma"/>
                </a:rPr>
                <a:t> בפחות משאבים</a:t>
              </a:r>
            </a:p>
          </p:txBody>
        </p:sp>
      </p:grpSp>
      <p:sp>
        <p:nvSpPr>
          <p:cNvPr id="25" name="object 13">
            <a:extLst>
              <a:ext uri="{FF2B5EF4-FFF2-40B4-BE49-F238E27FC236}">
                <a16:creationId xmlns:a16="http://schemas.microsoft.com/office/drawing/2014/main" id="{24B3A704-9953-FE2F-B634-D37BB7C844D2}"/>
              </a:ext>
            </a:extLst>
          </p:cNvPr>
          <p:cNvSpPr/>
          <p:nvPr/>
        </p:nvSpPr>
        <p:spPr>
          <a:xfrm flipV="1">
            <a:off x="1150006" y="3603816"/>
            <a:ext cx="10018578" cy="12298"/>
          </a:xfrm>
          <a:custGeom>
            <a:avLst/>
            <a:gdLst/>
            <a:ahLst/>
            <a:cxnLst/>
            <a:rect l="l" t="t" r="r" b="b"/>
            <a:pathLst>
              <a:path w="17215485">
                <a:moveTo>
                  <a:pt x="0" y="0"/>
                </a:moveTo>
                <a:lnTo>
                  <a:pt x="17215165" y="0"/>
                </a:lnTo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F913D09-A9F6-8C3C-3881-6FE94CE48050}"/>
              </a:ext>
            </a:extLst>
          </p:cNvPr>
          <p:cNvCxnSpPr/>
          <p:nvPr/>
        </p:nvCxnSpPr>
        <p:spPr>
          <a:xfrm>
            <a:off x="7547141" y="2038685"/>
            <a:ext cx="30079" cy="3315367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956E717-5B54-2FC5-7227-5E7014BFF58B}"/>
              </a:ext>
            </a:extLst>
          </p:cNvPr>
          <p:cNvCxnSpPr>
            <a:cxnSpLocks/>
          </p:cNvCxnSpPr>
          <p:nvPr/>
        </p:nvCxnSpPr>
        <p:spPr>
          <a:xfrm>
            <a:off x="4384172" y="2078790"/>
            <a:ext cx="30079" cy="3315367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object 17">
            <a:extLst>
              <a:ext uri="{FF2B5EF4-FFF2-40B4-BE49-F238E27FC236}">
                <a16:creationId xmlns:a16="http://schemas.microsoft.com/office/drawing/2014/main" id="{2A4EE8D8-F05E-DAD1-4FCC-AC6110B5FAD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60490" y="3783958"/>
            <a:ext cx="1123903" cy="1061382"/>
          </a:xfrm>
          <a:prstGeom prst="rect">
            <a:avLst/>
          </a:prstGeom>
        </p:spPr>
      </p:pic>
      <p:sp>
        <p:nvSpPr>
          <p:cNvPr id="5" name="object 11">
            <a:extLst>
              <a:ext uri="{FF2B5EF4-FFF2-40B4-BE49-F238E27FC236}">
                <a16:creationId xmlns:a16="http://schemas.microsoft.com/office/drawing/2014/main" id="{352EB376-1D49-ABA0-BF44-D0FD4A6E5D10}"/>
              </a:ext>
            </a:extLst>
          </p:cNvPr>
          <p:cNvSpPr txBox="1"/>
          <p:nvPr/>
        </p:nvSpPr>
        <p:spPr>
          <a:xfrm>
            <a:off x="8457775" y="3883526"/>
            <a:ext cx="2709922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marR="5080" algn="r" rtl="1">
              <a:lnSpc>
                <a:spcPct val="100000"/>
              </a:lnSpc>
              <a:spcBef>
                <a:spcPts val="100"/>
              </a:spcBef>
            </a:pPr>
            <a:r>
              <a:rPr lang="he-IL"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תקשורת יזומה ואוטומטית – בלי לפספס שום דבר בדרך</a:t>
            </a:r>
            <a:endParaRPr lang="en-US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3DED5A-CE23-97D8-1A12-17809443AF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097" y="3883149"/>
            <a:ext cx="952500" cy="952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48784B2-9DED-F0B0-509D-293F8FD48ACF}"/>
              </a:ext>
            </a:extLst>
          </p:cNvPr>
          <p:cNvSpPr txBox="1"/>
          <p:nvPr/>
        </p:nvSpPr>
        <p:spPr>
          <a:xfrm>
            <a:off x="1685197" y="3883484"/>
            <a:ext cx="261969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b="1" err="1">
                <a:latin typeface="Tahoma"/>
                <a:ea typeface="Tahoma"/>
                <a:cs typeface="Tahoma"/>
              </a:rPr>
              <a:t>מערכת</a:t>
            </a:r>
            <a:r>
              <a:rPr lang="en-US" sz="2000" b="1">
                <a:latin typeface="Tahoma"/>
                <a:ea typeface="Tahoma"/>
                <a:cs typeface="Tahoma"/>
              </a:rPr>
              <a:t> </a:t>
            </a:r>
            <a:r>
              <a:rPr lang="en-US" sz="2000" b="1" err="1">
                <a:latin typeface="Tahoma"/>
                <a:ea typeface="Tahoma"/>
                <a:cs typeface="Tahoma"/>
              </a:rPr>
              <a:t>שלומדת</a:t>
            </a:r>
            <a:r>
              <a:rPr lang="en-US" sz="2000" b="1">
                <a:latin typeface="Tahoma"/>
                <a:ea typeface="Tahoma"/>
                <a:cs typeface="Tahoma"/>
              </a:rPr>
              <a:t> </a:t>
            </a:r>
            <a:r>
              <a:rPr lang="en-US" sz="2000" b="1" err="1">
                <a:latin typeface="Tahoma"/>
                <a:ea typeface="Tahoma"/>
                <a:cs typeface="Tahoma"/>
              </a:rPr>
              <a:t>את</a:t>
            </a:r>
            <a:r>
              <a:rPr lang="en-US" sz="2000" b="1">
                <a:latin typeface="Tahoma"/>
                <a:ea typeface="Tahoma"/>
                <a:cs typeface="Tahoma"/>
              </a:rPr>
              <a:t> </a:t>
            </a:r>
            <a:r>
              <a:rPr lang="en-US" sz="2000" b="1" err="1">
                <a:latin typeface="Tahoma"/>
                <a:ea typeface="Tahoma"/>
                <a:cs typeface="Tahoma"/>
              </a:rPr>
              <a:t>החברה</a:t>
            </a:r>
            <a:r>
              <a:rPr lang="en-US" sz="2000" b="1">
                <a:latin typeface="Tahoma"/>
                <a:ea typeface="Tahoma"/>
                <a:cs typeface="Tahoma"/>
              </a:rPr>
              <a:t> – </a:t>
            </a:r>
            <a:r>
              <a:rPr lang="en-US" sz="2000" b="1" err="1">
                <a:latin typeface="Tahoma"/>
                <a:ea typeface="Tahoma"/>
                <a:cs typeface="Tahoma"/>
              </a:rPr>
              <a:t>ופועלת</a:t>
            </a:r>
            <a:r>
              <a:rPr lang="en-US" sz="2000" b="1">
                <a:latin typeface="Tahoma"/>
                <a:ea typeface="Tahoma"/>
                <a:cs typeface="Tahoma"/>
              </a:rPr>
              <a:t> </a:t>
            </a:r>
            <a:r>
              <a:rPr lang="en-US" sz="2000" b="1" err="1">
                <a:latin typeface="Tahoma"/>
                <a:ea typeface="Tahoma"/>
                <a:cs typeface="Tahoma"/>
              </a:rPr>
              <a:t>בדיוק</a:t>
            </a:r>
            <a:r>
              <a:rPr lang="en-US" sz="2000" b="1">
                <a:latin typeface="Tahoma"/>
                <a:ea typeface="Tahoma"/>
                <a:cs typeface="Tahoma"/>
              </a:rPr>
              <a:t> </a:t>
            </a:r>
            <a:r>
              <a:rPr lang="en-US" sz="2000" b="1" err="1">
                <a:latin typeface="Tahoma"/>
                <a:ea typeface="Tahoma"/>
                <a:cs typeface="Tahoma"/>
              </a:rPr>
              <a:t>לפי</a:t>
            </a:r>
            <a:r>
              <a:rPr lang="en-US" sz="2000" b="1">
                <a:latin typeface="Tahoma"/>
                <a:ea typeface="Tahoma"/>
                <a:cs typeface="Tahoma"/>
              </a:rPr>
              <a:t> </a:t>
            </a:r>
            <a:r>
              <a:rPr lang="en-US" sz="2000" b="1" err="1">
                <a:latin typeface="Tahoma"/>
                <a:ea typeface="Tahoma"/>
                <a:cs typeface="Tahoma"/>
              </a:rPr>
              <a:t>הכללים</a:t>
            </a:r>
            <a:r>
              <a:rPr lang="en-US" sz="2000" b="1">
                <a:latin typeface="Tahoma"/>
                <a:ea typeface="Tahoma"/>
                <a:cs typeface="Tahoma"/>
              </a:rPr>
              <a:t> </a:t>
            </a:r>
            <a:r>
              <a:rPr lang="en-US" sz="2000" b="1" err="1">
                <a:latin typeface="Tahoma"/>
                <a:ea typeface="Tahoma"/>
                <a:cs typeface="Tahoma"/>
              </a:rPr>
              <a:t>שלך</a:t>
            </a:r>
            <a:r>
              <a:rPr lang="en-US"/>
              <a:t> 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EC2415F-9718-E05C-7F36-5A4A6CC124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516" y="3780730"/>
            <a:ext cx="1265321" cy="1305426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A8862976-25DA-E0EF-9490-47E36691E918}"/>
              </a:ext>
            </a:extLst>
          </p:cNvPr>
          <p:cNvSpPr txBox="1"/>
          <p:nvPr/>
        </p:nvSpPr>
        <p:spPr>
          <a:xfrm>
            <a:off x="1972981" y="2665298"/>
            <a:ext cx="228060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marR="5080" algn="r" rtl="1">
              <a:lnSpc>
                <a:spcPct val="100000"/>
              </a:lnSpc>
              <a:spcBef>
                <a:spcPts val="100"/>
              </a:spcBef>
            </a:pPr>
            <a:r>
              <a:rPr lang="he-IL"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חוסכים זמן יקר במשימות שגרתיות וחוזרות</a:t>
            </a:r>
            <a:endParaRPr lang="en-US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8C9E5A3E-7D42-E3F4-9362-BB54780705C4}"/>
              </a:ext>
            </a:extLst>
          </p:cNvPr>
          <p:cNvSpPr txBox="1"/>
          <p:nvPr/>
        </p:nvSpPr>
        <p:spPr>
          <a:xfrm>
            <a:off x="5576131" y="2642140"/>
            <a:ext cx="1898960" cy="9279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marR="5080" algn="r" rtl="1">
              <a:lnSpc>
                <a:spcPct val="100000"/>
              </a:lnSpc>
              <a:spcBef>
                <a:spcPts val="100"/>
              </a:spcBef>
            </a:pPr>
            <a:r>
              <a:rPr lang="he-IL"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הפחתת הוצאות ושיפור תזרים מזומנים</a:t>
            </a:r>
            <a:endParaRPr lang="en-US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F4D180B0-D095-F7AC-B383-A0EBE8F97D5B}"/>
              </a:ext>
            </a:extLst>
          </p:cNvPr>
          <p:cNvSpPr txBox="1"/>
          <p:nvPr/>
        </p:nvSpPr>
        <p:spPr>
          <a:xfrm>
            <a:off x="8670626" y="2665862"/>
            <a:ext cx="250001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marR="5080" algn="r">
              <a:lnSpc>
                <a:spcPct val="100000"/>
              </a:lnSpc>
              <a:spcBef>
                <a:spcPts val="100"/>
              </a:spcBef>
            </a:pPr>
            <a:r>
              <a:rPr lang="he-IL"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הפחתת סיכונים ושיפור תאימות רגולטורית</a:t>
            </a:r>
            <a:endParaRPr lang="en-US" sz="2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object 16">
            <a:extLst>
              <a:ext uri="{FF2B5EF4-FFF2-40B4-BE49-F238E27FC236}">
                <a16:creationId xmlns:a16="http://schemas.microsoft.com/office/drawing/2014/main" id="{5CDBCF37-FC81-D95A-5AA4-B78C1754800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31850" y="2326927"/>
            <a:ext cx="1379213" cy="1106821"/>
          </a:xfrm>
          <a:prstGeom prst="rect">
            <a:avLst/>
          </a:prstGeom>
        </p:spPr>
      </p:pic>
      <p:pic>
        <p:nvPicPr>
          <p:cNvPr id="26" name="object 15">
            <a:extLst>
              <a:ext uri="{FF2B5EF4-FFF2-40B4-BE49-F238E27FC236}">
                <a16:creationId xmlns:a16="http://schemas.microsoft.com/office/drawing/2014/main" id="{4316480A-5129-6439-B37C-A94F4E27A42B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29696" y="2342986"/>
            <a:ext cx="1172001" cy="1106804"/>
          </a:xfrm>
          <a:prstGeom prst="rect">
            <a:avLst/>
          </a:prstGeom>
        </p:spPr>
      </p:pic>
      <p:pic>
        <p:nvPicPr>
          <p:cNvPr id="32" name="object 14">
            <a:extLst>
              <a:ext uri="{FF2B5EF4-FFF2-40B4-BE49-F238E27FC236}">
                <a16:creationId xmlns:a16="http://schemas.microsoft.com/office/drawing/2014/main" id="{FFFB73AB-F9C2-97AE-BB14-2CB6F1D43C22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17671" y="2478365"/>
            <a:ext cx="869550" cy="8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43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39C8A7-D858-DBC6-81EA-3918AC0AE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76F52B01-7426-59FA-BE3E-9582EE2A56A9}"/>
              </a:ext>
            </a:extLst>
          </p:cNvPr>
          <p:cNvSpPr txBox="1">
            <a:spLocks/>
          </p:cNvSpPr>
          <p:nvPr/>
        </p:nvSpPr>
        <p:spPr>
          <a:xfrm>
            <a:off x="838200" y="1461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he-IL" sz="3200" b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מה היתרונות?</a:t>
            </a:r>
            <a:endParaRPr lang="en-IL" sz="6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CBCD16DF-6862-DA86-00FD-9B143373F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0BACB1C-5487-99A3-5A07-C70489EDE0F2}"/>
              </a:ext>
            </a:extLst>
          </p:cNvPr>
          <p:cNvGrpSpPr/>
          <p:nvPr/>
        </p:nvGrpSpPr>
        <p:grpSpPr>
          <a:xfrm>
            <a:off x="1036506" y="1471663"/>
            <a:ext cx="10118988" cy="2144590"/>
            <a:chOff x="700668" y="1471663"/>
            <a:chExt cx="10118988" cy="2144590"/>
          </a:xfrm>
        </p:grpSpPr>
        <p:sp>
          <p:nvSpPr>
            <p:cNvPr id="59" name="object 10">
              <a:extLst>
                <a:ext uri="{FF2B5EF4-FFF2-40B4-BE49-F238E27FC236}">
                  <a16:creationId xmlns:a16="http://schemas.microsoft.com/office/drawing/2014/main" id="{4D4C7295-EA64-7DEF-DECF-0567A456181B}"/>
                </a:ext>
              </a:extLst>
            </p:cNvPr>
            <p:cNvSpPr/>
            <p:nvPr/>
          </p:nvSpPr>
          <p:spPr>
            <a:xfrm>
              <a:off x="700668" y="1471663"/>
              <a:ext cx="10118988" cy="2144590"/>
            </a:xfrm>
            <a:custGeom>
              <a:avLst/>
              <a:gdLst/>
              <a:ahLst/>
              <a:cxnLst/>
              <a:rect l="l" t="t" r="r" b="b"/>
              <a:pathLst>
                <a:path w="17101185" h="1316354">
                  <a:moveTo>
                    <a:pt x="16987615" y="1315797"/>
                  </a:moveTo>
                  <a:lnTo>
                    <a:pt x="112962" y="1315797"/>
                  </a:lnTo>
                  <a:lnTo>
                    <a:pt x="68992" y="1306920"/>
                  </a:lnTo>
                  <a:lnTo>
                    <a:pt x="33085" y="1282713"/>
                  </a:lnTo>
                  <a:lnTo>
                    <a:pt x="8877" y="1246810"/>
                  </a:lnTo>
                  <a:lnTo>
                    <a:pt x="0" y="1202847"/>
                  </a:lnTo>
                  <a:lnTo>
                    <a:pt x="0" y="112949"/>
                  </a:lnTo>
                  <a:lnTo>
                    <a:pt x="8877" y="68986"/>
                  </a:lnTo>
                  <a:lnTo>
                    <a:pt x="33085" y="33084"/>
                  </a:lnTo>
                  <a:lnTo>
                    <a:pt x="68992" y="8876"/>
                  </a:lnTo>
                  <a:lnTo>
                    <a:pt x="112962" y="0"/>
                  </a:lnTo>
                  <a:lnTo>
                    <a:pt x="16987615" y="0"/>
                  </a:lnTo>
                  <a:lnTo>
                    <a:pt x="17030834" y="8596"/>
                  </a:lnTo>
                  <a:lnTo>
                    <a:pt x="17067490" y="33074"/>
                  </a:lnTo>
                  <a:lnTo>
                    <a:pt x="17091968" y="69731"/>
                  </a:lnTo>
                  <a:lnTo>
                    <a:pt x="17100565" y="112949"/>
                  </a:lnTo>
                  <a:lnTo>
                    <a:pt x="17100565" y="1202847"/>
                  </a:lnTo>
                  <a:lnTo>
                    <a:pt x="17091688" y="1246810"/>
                  </a:lnTo>
                  <a:lnTo>
                    <a:pt x="17067481" y="1282713"/>
                  </a:lnTo>
                  <a:lnTo>
                    <a:pt x="17031578" y="1306920"/>
                  </a:lnTo>
                  <a:lnTo>
                    <a:pt x="16987615" y="1315797"/>
                  </a:lnTo>
                  <a:close/>
                </a:path>
              </a:pathLst>
            </a:custGeom>
            <a:solidFill>
              <a:srgbClr val="0070C0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lang="en-IL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844A902-E06B-38A4-C82F-2CFC9AE63473}"/>
                </a:ext>
              </a:extLst>
            </p:cNvPr>
            <p:cNvSpPr txBox="1"/>
            <p:nvPr/>
          </p:nvSpPr>
          <p:spPr>
            <a:xfrm>
              <a:off x="763051" y="1563223"/>
              <a:ext cx="10056605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he-IL" sz="2800">
                  <a:solidFill>
                    <a:schemeClr val="bg2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הסוכן </a:t>
              </a:r>
              <a:r>
                <a:rPr lang="he-IL" sz="2800" b="1">
                  <a:solidFill>
                    <a:srgbClr val="FCD4D9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לא מחליף את האדם</a:t>
              </a:r>
              <a:r>
                <a:rPr lang="he-IL" sz="2800">
                  <a:solidFill>
                    <a:srgbClr val="FCD4D9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he-IL" sz="2800">
                  <a:solidFill>
                    <a:schemeClr val="bg2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ולא "לוקח עבודה</a:t>
              </a:r>
              <a:r>
                <a:rPr lang="en-IL" sz="2800">
                  <a:solidFill>
                    <a:schemeClr val="bg2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".</a:t>
              </a:r>
              <a:br>
                <a:rPr lang="en-IL" sz="2800">
                  <a:solidFill>
                    <a:schemeClr val="bg2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he-IL" sz="2800">
                  <a:solidFill>
                    <a:schemeClr val="bg2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הוא חוסך את החלקים הטכניים, החזרתים, החשופים לטעויות</a:t>
              </a:r>
              <a:r>
                <a:rPr lang="en-IL" sz="2800">
                  <a:solidFill>
                    <a:schemeClr val="bg2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–</a:t>
              </a:r>
              <a:br>
                <a:rPr lang="en-IL" sz="2800">
                  <a:solidFill>
                    <a:schemeClr val="bg2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he-IL" sz="2800">
                  <a:solidFill>
                    <a:schemeClr val="bg2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ומשאיר לאנשים את מה שחשוב באמת: </a:t>
              </a:r>
              <a:br>
                <a:rPr lang="en-US" sz="2800">
                  <a:solidFill>
                    <a:schemeClr val="bg2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he-IL" sz="2800" b="1">
                  <a:solidFill>
                    <a:srgbClr val="FCD4D9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שיקול דעת, יצירתיות וקבלת החלטות</a:t>
              </a:r>
              <a:r>
                <a:rPr lang="en-IL" sz="1800" b="1">
                  <a:solidFill>
                    <a:srgbClr val="FCD4D9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rPr>
                <a:t>.</a:t>
              </a:r>
              <a:endParaRPr lang="en-IL">
                <a:solidFill>
                  <a:srgbClr val="FCD4D9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0F7F895-3878-4DCA-B0E4-1018C7018F37}"/>
              </a:ext>
            </a:extLst>
          </p:cNvPr>
          <p:cNvSpPr txBox="1"/>
          <p:nvPr/>
        </p:nvSpPr>
        <p:spPr>
          <a:xfrm>
            <a:off x="521371" y="3617495"/>
            <a:ext cx="10948735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br>
              <a:rPr lang="he-IL">
                <a:cs typeface="Arial"/>
              </a:rPr>
            </a:br>
            <a:r>
              <a:rPr lang="he-IL" sz="2200" b="1">
                <a:latin typeface="Tahoma"/>
                <a:ea typeface="Tahoma"/>
                <a:cs typeface="Tahoma"/>
              </a:rPr>
              <a:t>יותר מהירות, דיוק ואיכות נתונים</a:t>
            </a:r>
            <a:br>
              <a:rPr lang="he-IL" sz="2200" b="1">
                <a:latin typeface="Tahoma"/>
                <a:ea typeface="Tahoma"/>
                <a:cs typeface="Tahoma"/>
              </a:rPr>
            </a:br>
            <a:endParaRPr lang="he-IL" sz="2200" b="1">
              <a:latin typeface="Tahoma"/>
              <a:ea typeface="Tahoma"/>
              <a:cs typeface="Tahoma"/>
            </a:endParaRPr>
          </a:p>
          <a:p>
            <a:pPr algn="r" rtl="1"/>
            <a:r>
              <a:rPr lang="he-IL" sz="2200">
                <a:latin typeface="Tahoma"/>
                <a:ea typeface="Tahoma"/>
                <a:cs typeface="Tahoma"/>
              </a:rPr>
              <a:t>הטכנולוגיה שלנו משפרת את היעילות והאיכות של התהליכים האדמיניסטרטיביים שלך</a:t>
            </a:r>
            <a:r>
              <a:rPr lang="en-US" sz="2200">
                <a:latin typeface="Tahoma"/>
                <a:ea typeface="Tahoma"/>
                <a:cs typeface="Tahoma"/>
              </a:rPr>
              <a:t>.</a:t>
            </a:r>
          </a:p>
          <a:p>
            <a:pPr algn="r" rtl="1"/>
            <a:r>
              <a:rPr lang="en-US" sz="2200">
                <a:latin typeface="Tahoma"/>
                <a:ea typeface="Segoe UI Emoji"/>
                <a:cs typeface="Tahoma"/>
              </a:rPr>
              <a:t>✅</a:t>
            </a:r>
            <a:r>
              <a:rPr lang="en-US" sz="2200">
                <a:latin typeface="Tahoma"/>
                <a:ea typeface="Tahoma"/>
                <a:cs typeface="Tahoma"/>
              </a:rPr>
              <a:t> </a:t>
            </a:r>
            <a:r>
              <a:rPr lang="he-IL" sz="2200">
                <a:latin typeface="Tahoma"/>
                <a:ea typeface="Tahoma"/>
                <a:cs typeface="Tahoma"/>
              </a:rPr>
              <a:t>תהליכים מהירים יותר</a:t>
            </a:r>
            <a:br>
              <a:rPr lang="en-US" sz="2200">
                <a:latin typeface="Tahoma"/>
              </a:rPr>
            </a:br>
            <a:r>
              <a:rPr lang="en-US" sz="2200">
                <a:latin typeface="Tahoma"/>
                <a:ea typeface="Segoe UI Emoji"/>
                <a:cs typeface="Tahoma"/>
              </a:rPr>
              <a:t>✅</a:t>
            </a:r>
            <a:r>
              <a:rPr lang="en-US" sz="2200">
                <a:latin typeface="Tahoma"/>
                <a:ea typeface="Tahoma"/>
                <a:cs typeface="Tahoma"/>
              </a:rPr>
              <a:t> </a:t>
            </a:r>
            <a:r>
              <a:rPr lang="he-IL" sz="2200">
                <a:latin typeface="Tahoma"/>
                <a:ea typeface="Tahoma"/>
                <a:cs typeface="Tahoma"/>
              </a:rPr>
              <a:t>פחות טעויות</a:t>
            </a:r>
            <a:br>
              <a:rPr lang="en-US" sz="2200">
                <a:latin typeface="Tahoma"/>
              </a:rPr>
            </a:br>
            <a:r>
              <a:rPr lang="en-US" sz="2200">
                <a:latin typeface="Tahoma"/>
                <a:ea typeface="Segoe UI Emoji"/>
                <a:cs typeface="Tahoma"/>
              </a:rPr>
              <a:t>✅</a:t>
            </a:r>
            <a:r>
              <a:rPr lang="en-US" sz="2200">
                <a:latin typeface="Tahoma"/>
                <a:ea typeface="Tahoma"/>
                <a:cs typeface="Tahoma"/>
              </a:rPr>
              <a:t> </a:t>
            </a:r>
            <a:r>
              <a:rPr lang="he-IL" sz="2200">
                <a:latin typeface="Tahoma"/>
                <a:ea typeface="Tahoma"/>
                <a:cs typeface="Tahoma"/>
              </a:rPr>
              <a:t>נתונים איכותיים יותר</a:t>
            </a:r>
          </a:p>
        </p:txBody>
      </p:sp>
    </p:spTree>
    <p:extLst>
      <p:ext uri="{BB962C8B-B14F-4D97-AF65-F5344CB8AC3E}">
        <p14:creationId xmlns:p14="http://schemas.microsoft.com/office/powerpoint/2010/main" val="2101414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D2958-C7CA-ED07-3C76-0F61513DF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B1E70-AFA9-12C5-74DB-4C2D2942A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 rtl="1"/>
            <a:r>
              <a:rPr lang="he-IL" sz="3200" b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אוטומציית רכש תפעולי</a:t>
            </a:r>
            <a:endParaRPr lang="en-IL" sz="3200" b="1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A blue triangle on a black background&#10;&#10;AI-generated content may be incorrect.">
            <a:extLst>
              <a:ext uri="{FF2B5EF4-FFF2-40B4-BE49-F238E27FC236}">
                <a16:creationId xmlns:a16="http://schemas.microsoft.com/office/drawing/2014/main" id="{A519C280-5CFF-342D-2DA5-18B093E51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474" y="-672927"/>
            <a:ext cx="2707927" cy="270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E7BD7DEB-05AB-4821-4621-DBEBA0C1C6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9925" y="1707660"/>
            <a:ext cx="11085427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latin typeface="Tahoma"/>
                <a:ea typeface="Tahoma"/>
                <a:cs typeface="Tahoma"/>
              </a:rPr>
              <a:t> </a:t>
            </a: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טיפול בתהליכי רכש תפעולי, מהוצאת דרישה דרך אישור ההזמנה ועבודה עם כלל שרשרת ההספקה</a:t>
            </a:r>
            <a:r>
              <a:rPr lang="en-US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.</a:t>
            </a:r>
            <a:endParaRPr lang="he-IL" sz="2200" dirty="0">
              <a:solidFill>
                <a:prstClr val="black"/>
              </a:solidFill>
              <a:latin typeface="Tahoma"/>
              <a:ea typeface="Tahoma"/>
              <a:cs typeface="Tahoma"/>
            </a:endParaRPr>
          </a:p>
          <a:p>
            <a:pPr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IL" sz="2200" dirty="0">
              <a:solidFill>
                <a:prstClr val="black"/>
              </a:solidFill>
              <a:latin typeface="Tahoma"/>
              <a:ea typeface="Tahoma"/>
              <a:cs typeface="Tahoma"/>
            </a:endParaRPr>
          </a:p>
          <a:p>
            <a:pPr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 </a:t>
            </a: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איתור חריגות, מעקב אחר שינויים בהזמנות רכש וביצוע התרעות מהירות.</a:t>
            </a:r>
          </a:p>
          <a:p>
            <a:pPr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IL" sz="2200" dirty="0">
              <a:solidFill>
                <a:prstClr val="black"/>
              </a:solidFill>
              <a:latin typeface="Tahoma"/>
              <a:ea typeface="Tahoma"/>
              <a:cs typeface="Tahoma"/>
            </a:endParaRPr>
          </a:p>
          <a:p>
            <a:pPr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 </a:t>
            </a: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ניסוח מיילים וביצוע פעולות אוטומטיות</a:t>
            </a:r>
            <a:r>
              <a:rPr lang="en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, </a:t>
            </a: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תוך שילוב</a:t>
            </a:r>
            <a:r>
              <a:rPr lang="en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 Human-in-the-Loop </a:t>
            </a: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אישור אנושי היכן שצריך</a:t>
            </a:r>
            <a:r>
              <a:rPr lang="en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.</a:t>
            </a:r>
            <a:endParaRPr lang="he-IL" sz="2200" dirty="0">
              <a:solidFill>
                <a:prstClr val="black"/>
              </a:solidFill>
              <a:latin typeface="Tahoma"/>
              <a:ea typeface="Tahoma"/>
              <a:cs typeface="Tahoma"/>
            </a:endParaRPr>
          </a:p>
          <a:p>
            <a:pPr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he-IL" sz="2200" dirty="0">
              <a:solidFill>
                <a:prstClr val="black"/>
              </a:solidFill>
              <a:latin typeface="Tahoma"/>
              <a:ea typeface="Tahoma"/>
              <a:cs typeface="Tahoma"/>
            </a:endParaRPr>
          </a:p>
          <a:p>
            <a:pPr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 </a:t>
            </a: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בקרת ואישור חשבוניות ספקים.</a:t>
            </a:r>
          </a:p>
          <a:p>
            <a:pPr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IL" sz="2200" dirty="0">
              <a:solidFill>
                <a:prstClr val="black"/>
              </a:solidFill>
              <a:latin typeface="Tahoma"/>
              <a:ea typeface="Tahoma"/>
              <a:cs typeface="Tahoma"/>
            </a:endParaRPr>
          </a:p>
          <a:p>
            <a:pPr algn="r" rt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 </a:t>
            </a: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התממשקות עם מערכות ה-</a:t>
            </a:r>
            <a:r>
              <a:rPr lang="en-US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ERP </a:t>
            </a:r>
            <a:r>
              <a:rPr lang="he-IL" sz="2200" dirty="0">
                <a:solidFill>
                  <a:prstClr val="black"/>
                </a:solidFill>
                <a:latin typeface="Tahoma"/>
                <a:ea typeface="Tahoma"/>
                <a:cs typeface="Tahoma"/>
              </a:rPr>
              <a:t>של הארגון. </a:t>
            </a:r>
          </a:p>
        </p:txBody>
      </p:sp>
    </p:spTree>
    <p:extLst>
      <p:ext uri="{BB962C8B-B14F-4D97-AF65-F5344CB8AC3E}">
        <p14:creationId xmlns:p14="http://schemas.microsoft.com/office/powerpoint/2010/main" val="2758096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1218</Words>
  <Application>Microsoft Office PowerPoint</Application>
  <PresentationFormat>מסך רחב</PresentationFormat>
  <Paragraphs>131</Paragraphs>
  <Slides>16</Slides>
  <Notes>10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16</vt:i4>
      </vt:variant>
    </vt:vector>
  </HeadingPairs>
  <TitlesOfParts>
    <vt:vector size="25" baseType="lpstr">
      <vt:lpstr>Aharoni</vt:lpstr>
      <vt:lpstr>Aptos</vt:lpstr>
      <vt:lpstr>Aptos Display</vt:lpstr>
      <vt:lpstr>Arial</vt:lpstr>
      <vt:lpstr>David</vt:lpstr>
      <vt:lpstr>Segoe UI Emoji</vt:lpstr>
      <vt:lpstr>Tahoma</vt:lpstr>
      <vt:lpstr>Verdana</vt:lpstr>
      <vt:lpstr>Office Theme</vt:lpstr>
      <vt:lpstr>Procurement AI Agents</vt:lpstr>
      <vt:lpstr>Minet Technologies</vt:lpstr>
      <vt:lpstr>מצגת של PowerPoint‏</vt:lpstr>
      <vt:lpstr>מהו AI Agent?</vt:lpstr>
      <vt:lpstr>עקרונות הפעולה הבסיסים של AI Agent</vt:lpstr>
      <vt:lpstr>מצגת של PowerPoint‏</vt:lpstr>
      <vt:lpstr>מצגת של PowerPoint‏</vt:lpstr>
      <vt:lpstr>מצגת של PowerPoint‏</vt:lpstr>
      <vt:lpstr>אוטומציית רכש תפעולי</vt:lpstr>
      <vt:lpstr>מצגת של PowerPoint‏</vt:lpstr>
      <vt:lpstr>אוטומציית סורסינג</vt:lpstr>
      <vt:lpstr>סורסינג עם AI Agent</vt:lpstr>
      <vt:lpstr>אנליטיקת רכש</vt:lpstr>
      <vt:lpstr>Humans In The Loop</vt:lpstr>
      <vt:lpstr>הייחודיות שלנו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Dana Finzi</dc:creator>
  <cp:lastModifiedBy>gal eliav</cp:lastModifiedBy>
  <cp:revision>109</cp:revision>
  <dcterms:created xsi:type="dcterms:W3CDTF">2025-05-30T18:41:02Z</dcterms:created>
  <dcterms:modified xsi:type="dcterms:W3CDTF">2025-10-26T10:43:59Z</dcterms:modified>
</cp:coreProperties>
</file>