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63" r:id="rId4"/>
    <p:sldId id="268" r:id="rId5"/>
    <p:sldId id="276" r:id="rId6"/>
    <p:sldId id="280" r:id="rId7"/>
    <p:sldId id="270" r:id="rId8"/>
    <p:sldId id="258" r:id="rId9"/>
    <p:sldId id="259" r:id="rId10"/>
    <p:sldId id="266" r:id="rId11"/>
    <p:sldId id="261" r:id="rId12"/>
    <p:sldId id="272" r:id="rId13"/>
    <p:sldId id="269" r:id="rId14"/>
    <p:sldId id="265" r:id="rId15"/>
    <p:sldId id="275" r:id="rId16"/>
    <p:sldId id="267" r:id="rId17"/>
  </p:sldIdLst>
  <p:sldSz cx="12192000" cy="6858000"/>
  <p:notesSz cx="6858000" cy="9144000"/>
  <p:defaultTextStyle>
    <a:defPPr>
      <a:defRPr lang="en-I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0E3B705-7863-C48F-C40F-00E2B6B929D6}" name="Dana" initials="Da" userId="S::dana@minet.co.il::0d524b6b-01c4-4aab-9e17-24b1a07adb70" providerId="AD"/>
  <p188:author id="{BFBC9918-CC0D-803F-4CA6-2FA5F5DFCB9C}" name="David Inbar" initials="DI" userId="S::david@minet.co.il::5b70dc38-a33d-4f21-814a-d0124407c198" providerId="AD"/>
  <p188:author id="{3EBBADDA-82D3-9361-AFAF-60D56C4F1298}" name="דנה פינצי" initials="דפ" userId="S::danafin@post.bgu.ac.il::5b75ddc0-2254-4762-a4c8-ab36e69b369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5DDE"/>
    <a:srgbClr val="F2F2F2"/>
    <a:srgbClr val="DE8344"/>
    <a:srgbClr val="EE8B08"/>
    <a:srgbClr val="D3B2F8"/>
    <a:srgbClr val="162884"/>
    <a:srgbClr val="FCD4D9"/>
    <a:srgbClr val="D44855"/>
    <a:srgbClr val="E78DA9"/>
    <a:srgbClr val="E41F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ED1AFD-6F21-80B7-FEF4-6C54C064604A}" v="18" dt="2025-10-27T13:35:14.3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2" autoAdjust="0"/>
    <p:restoredTop sz="77683" autoAdjust="0"/>
  </p:normalViewPr>
  <p:slideViewPr>
    <p:cSldViewPr snapToGrid="0">
      <p:cViewPr varScale="1">
        <p:scale>
          <a:sx n="64" d="100"/>
          <a:sy n="64" d="100"/>
        </p:scale>
        <p:origin x="1286" y="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https://1159507minettechnology-my.sharepoint.com/personal/david_minet_co_il/Documents/Dana/Ai%20agents/%D7%9E%D7%A6%D7%92%D7%AA%20AI%20Agent%20Procurement%20%20%D7%91%D7%A2%D7%91%D7%A8%D7%99%D7%AA_Pie.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rgbClr val="F7E188"/>
              </a:solidFill>
              <a:ln w="19050">
                <a:solidFill>
                  <a:schemeClr val="lt1"/>
                </a:solidFill>
              </a:ln>
              <a:effectLst/>
            </c:spPr>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1-70D2-48A7-991E-0F7ECAF1FBBC}"/>
              </c:ext>
            </c:extLst>
          </c:dPt>
          <c:dPt>
            <c:idx val="1"/>
            <c:bubble3D val="0"/>
            <c:spPr>
              <a:solidFill>
                <a:srgbClr val="FCC947"/>
              </a:solidFill>
              <a:ln w="19050">
                <a:solidFill>
                  <a:schemeClr val="lt1"/>
                </a:solidFill>
              </a:ln>
              <a:effectLst/>
            </c:spPr>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3-70D2-48A7-991E-0F7ECAF1FBBC}"/>
              </c:ext>
            </c:extLst>
          </c:dPt>
          <c:dPt>
            <c:idx val="2"/>
            <c:bubble3D val="0"/>
            <c:spPr>
              <a:solidFill>
                <a:srgbClr val="92D050"/>
              </a:solidFill>
              <a:ln w="19050">
                <a:solidFill>
                  <a:schemeClr val="lt1"/>
                </a:solidFill>
              </a:ln>
              <a:effectLst/>
            </c:spPr>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5-70D2-48A7-991E-0F7ECAF1FBBC}"/>
              </c:ext>
            </c:extLst>
          </c:dPt>
          <c:dPt>
            <c:idx val="3"/>
            <c:bubble3D val="0"/>
            <c:spPr>
              <a:solidFill>
                <a:srgbClr val="94DCF8"/>
              </a:solidFill>
              <a:ln w="19050">
                <a:solidFill>
                  <a:schemeClr val="lt1"/>
                </a:solidFill>
              </a:ln>
              <a:effectLst/>
            </c:spPr>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7-70D2-48A7-991E-0F7ECAF1FBBC}"/>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1</c:v>
                </c:pt>
                <c:pt idx="1">
                  <c:v>1</c:v>
                </c:pt>
                <c:pt idx="2">
                  <c:v>1</c:v>
                </c:pt>
                <c:pt idx="3">
                  <c:v>1</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0-7E0C-4E06-A4B4-9A1BAE47B63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EAB30A-DAD8-4315-9C4A-6BB97A5F5191}" type="datetimeFigureOut">
              <a:rPr lang="en-IL" smtClean="0"/>
              <a:t>10/27/2025</a:t>
            </a:fld>
            <a:endParaRPr lang="en-I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
              <a:t>Click to edit Master text styles</a:t>
            </a:r>
          </a:p>
          <a:p>
            <a:pPr lvl="1"/>
            <a:r>
              <a:rPr lang="en"/>
              <a:t>Second level</a:t>
            </a:r>
          </a:p>
          <a:p>
            <a:pPr lvl="2"/>
            <a:r>
              <a:rPr lang="en"/>
              <a:t>Third level</a:t>
            </a:r>
          </a:p>
          <a:p>
            <a:pPr lvl="3"/>
            <a:r>
              <a:rPr lang="en"/>
              <a:t>Fourth level</a:t>
            </a:r>
          </a:p>
          <a:p>
            <a:pPr lvl="4"/>
            <a:r>
              <a:rPr lang="en"/>
              <a:t>Fifth level</a:t>
            </a:r>
            <a:endParaRPr lang="en-I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A9A5CB-2E65-485A-A914-17EBC2F7FD3D}" type="slidenum">
              <a:rPr lang="en-IL" smtClean="0"/>
              <a:t>‹#›</a:t>
            </a:fld>
            <a:endParaRPr lang="en-IL"/>
          </a:p>
        </p:txBody>
      </p:sp>
    </p:spTree>
    <p:extLst>
      <p:ext uri="{BB962C8B-B14F-4D97-AF65-F5344CB8AC3E}">
        <p14:creationId xmlns:p14="http://schemas.microsoft.com/office/powerpoint/2010/main" val="777943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sz="900" u="none" dirty="0">
                <a:solidFill>
                  <a:schemeClr val="tx2"/>
                </a:solidFill>
                <a:latin typeface="Arial"/>
                <a:cs typeface="Arial"/>
              </a:rPr>
              <a:t>Outsourcing procurement, super supplier with large companies</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sz="1200" dirty="0">
                <a:effectLst/>
                <a:ea typeface="Aptos" panose="020B0004020202020204" pitchFamily="34" charset="0"/>
                <a:cs typeface="David" panose="020E0502060401010101" pitchFamily="34" charset="-79"/>
              </a:rPr>
              <a:t>Consulting and training projects in the field of </a:t>
            </a:r>
            <a:r>
              <a:rPr lang="en" sz="1200" dirty="0">
                <a:effectLst/>
                <a:latin typeface="David" panose="020E0502060401010101" pitchFamily="34" charset="-79"/>
                <a:ea typeface="Aptos" panose="020B0004020202020204" pitchFamily="34" charset="0"/>
              </a:rPr>
              <a:t>AI and data, doing taxonomy in a large company</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 sz="1200" dirty="0">
                <a:effectLst/>
                <a:ea typeface="Aptos" panose="020B0004020202020204" pitchFamily="34" charset="0"/>
                <a:cs typeface="David" panose="020E0502060401010101" pitchFamily="34" charset="-79"/>
              </a:rPr>
              <a:t>Spoiler Discovery. A variety of solutions. Today we will see my metaphor.</a:t>
            </a:r>
            <a:endParaRPr lang="he-IL" sz="900" u="none" dirty="0">
              <a:solidFill>
                <a:schemeClr val="tx2"/>
              </a:solidFill>
              <a:latin typeface="Arial"/>
              <a:cs typeface="Arial"/>
            </a:endParaRPr>
          </a:p>
          <a:p>
            <a:endParaRPr lang="en-IL" dirty="0"/>
          </a:p>
        </p:txBody>
      </p:sp>
      <p:sp>
        <p:nvSpPr>
          <p:cNvPr id="4" name="Slide Number Placeholder 3"/>
          <p:cNvSpPr>
            <a:spLocks noGrp="1"/>
          </p:cNvSpPr>
          <p:nvPr>
            <p:ph type="sldNum" sz="quarter" idx="5"/>
          </p:nvPr>
        </p:nvSpPr>
        <p:spPr/>
        <p:txBody>
          <a:bodyPr/>
          <a:lstStyle/>
          <a:p>
            <a:fld id="{00A9A5CB-2E65-485A-A914-17EBC2F7FD3D}" type="slidenum">
              <a:rPr lang="en-IL" smtClean="0"/>
              <a:t>2</a:t>
            </a:fld>
            <a:endParaRPr lang="en-IL"/>
          </a:p>
        </p:txBody>
      </p:sp>
    </p:spTree>
    <p:extLst>
      <p:ext uri="{BB962C8B-B14F-4D97-AF65-F5344CB8AC3E}">
        <p14:creationId xmlns:p14="http://schemas.microsoft.com/office/powerpoint/2010/main" val="20773173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a:p>
        </p:txBody>
      </p:sp>
      <p:sp>
        <p:nvSpPr>
          <p:cNvPr id="4" name="Slide Number Placeholder 3"/>
          <p:cNvSpPr>
            <a:spLocks noGrp="1"/>
          </p:cNvSpPr>
          <p:nvPr>
            <p:ph type="sldNum" sz="quarter" idx="5"/>
          </p:nvPr>
        </p:nvSpPr>
        <p:spPr/>
        <p:txBody>
          <a:bodyPr/>
          <a:lstStyle/>
          <a:p>
            <a:fld id="{00A9A5CB-2E65-485A-A914-17EBC2F7FD3D}" type="slidenum">
              <a:rPr lang="en-IL" smtClean="0"/>
              <a:t>13</a:t>
            </a:fld>
            <a:endParaRPr lang="en-IL"/>
          </a:p>
        </p:txBody>
      </p:sp>
    </p:spTree>
    <p:extLst>
      <p:ext uri="{BB962C8B-B14F-4D97-AF65-F5344CB8AC3E}">
        <p14:creationId xmlns:p14="http://schemas.microsoft.com/office/powerpoint/2010/main" val="29746053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623F4-21AC-2BAB-871A-4535E2E516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3D2EEB-831B-2CD2-B5E6-D1336E3100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E23CBB-C180-0EAF-D858-1826F5963C03}"/>
              </a:ext>
            </a:extLst>
          </p:cNvPr>
          <p:cNvSpPr>
            <a:spLocks noGrp="1"/>
          </p:cNvSpPr>
          <p:nvPr>
            <p:ph type="body" idx="1"/>
          </p:nvPr>
        </p:nvSpPr>
        <p:spPr/>
        <p:txBody>
          <a:bodyPr/>
          <a:lstStyle/>
          <a:p>
            <a:pPr algn="r" rtl="0">
              <a:lnSpc>
                <a:spcPct val="115000"/>
              </a:lnSpc>
              <a:spcAft>
                <a:spcPts val="800"/>
              </a:spcAft>
              <a:buNone/>
            </a:pPr>
            <a:endParaRPr lang="en-IL"/>
          </a:p>
        </p:txBody>
      </p:sp>
      <p:sp>
        <p:nvSpPr>
          <p:cNvPr id="4" name="Slide Number Placeholder 3">
            <a:extLst>
              <a:ext uri="{FF2B5EF4-FFF2-40B4-BE49-F238E27FC236}">
                <a16:creationId xmlns:a16="http://schemas.microsoft.com/office/drawing/2014/main" id="{0BE455C7-A216-DAAA-1726-E4D82511BE8C}"/>
              </a:ext>
            </a:extLst>
          </p:cNvPr>
          <p:cNvSpPr>
            <a:spLocks noGrp="1"/>
          </p:cNvSpPr>
          <p:nvPr>
            <p:ph type="sldNum" sz="quarter" idx="5"/>
          </p:nvPr>
        </p:nvSpPr>
        <p:spPr/>
        <p:txBody>
          <a:bodyPr/>
          <a:lstStyle/>
          <a:p>
            <a:fld id="{00A9A5CB-2E65-485A-A914-17EBC2F7FD3D}" type="slidenum">
              <a:rPr lang="en-IL" smtClean="0"/>
              <a:t>15</a:t>
            </a:fld>
            <a:endParaRPr lang="en-IL"/>
          </a:p>
        </p:txBody>
      </p:sp>
    </p:spTree>
    <p:extLst>
      <p:ext uri="{BB962C8B-B14F-4D97-AF65-F5344CB8AC3E}">
        <p14:creationId xmlns:p14="http://schemas.microsoft.com/office/powerpoint/2010/main" val="1199617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b="1"/>
          </a:p>
        </p:txBody>
      </p:sp>
      <p:sp>
        <p:nvSpPr>
          <p:cNvPr id="4" name="Slide Number Placeholder 3"/>
          <p:cNvSpPr>
            <a:spLocks noGrp="1"/>
          </p:cNvSpPr>
          <p:nvPr>
            <p:ph type="sldNum" sz="quarter" idx="5"/>
          </p:nvPr>
        </p:nvSpPr>
        <p:spPr/>
        <p:txBody>
          <a:bodyPr/>
          <a:lstStyle/>
          <a:p>
            <a:fld id="{00A9A5CB-2E65-485A-A914-17EBC2F7FD3D}" type="slidenum">
              <a:rPr lang="en-IL" smtClean="0"/>
              <a:t>3</a:t>
            </a:fld>
            <a:endParaRPr lang="en-IL"/>
          </a:p>
        </p:txBody>
      </p:sp>
    </p:spTree>
    <p:extLst>
      <p:ext uri="{BB962C8B-B14F-4D97-AF65-F5344CB8AC3E}">
        <p14:creationId xmlns:p14="http://schemas.microsoft.com/office/powerpoint/2010/main" val="3789966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51C65-7535-AAA5-836C-F45EF8930F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D9120E-E3B1-1D75-9E0A-F7A42447BF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55C1B8-B223-DA8A-AC45-C5F0EDE2A1F0}"/>
              </a:ext>
            </a:extLst>
          </p:cNvPr>
          <p:cNvSpPr>
            <a:spLocks noGrp="1"/>
          </p:cNvSpPr>
          <p:nvPr>
            <p:ph type="body" idx="1"/>
          </p:nvPr>
        </p:nvSpPr>
        <p:spPr/>
        <p:txBody>
          <a:bodyPr/>
          <a:lstStyle/>
          <a:p>
            <a:pPr algn="l" rtl="0">
              <a:buNone/>
            </a:pPr>
            <a:r>
              <a:rPr lang="en" dirty="0"/>
              <a:t>AI Agent is not just another automation tool.</a:t>
            </a:r>
            <a:br>
              <a:rPr lang="he-IL" dirty="0">
                <a:cs typeface="+mn-lt"/>
              </a:rPr>
            </a:br>
            <a:r>
              <a:rPr lang="en" dirty="0"/>
              <a:t>It's a smart digital worker who works alone – analyzing information, making decisions, and learning all the time.</a:t>
            </a:r>
          </a:p>
          <a:p>
            <a:pPr algn="l" rtl="0">
              <a:buNone/>
            </a:pPr>
            <a:r>
              <a:rPr lang="en" dirty="0"/>
              <a:t>It reads contracts, monitors irregularities, writes emails, sends requests, updates systems.</a:t>
            </a:r>
            <a:br>
              <a:rPr lang="he-IL" dirty="0">
                <a:cs typeface="+mn-lt"/>
              </a:rPr>
            </a:br>
            <a:r>
              <a:rPr lang="en" dirty="0"/>
              <a:t>Without being asked.</a:t>
            </a:r>
            <a:br>
              <a:rPr lang="he-IL" dirty="0">
                <a:cs typeface="+mn-lt"/>
              </a:rPr>
            </a:br>
            <a:r>
              <a:rPr lang="en" dirty="0"/>
              <a:t>He doesn't wait for an order – he acts on his own initiative, according to predetermined rules.</a:t>
            </a:r>
          </a:p>
          <a:p>
            <a:pPr algn="l" rtl="0"/>
            <a:r>
              <a:rPr lang="en" dirty="0"/>
              <a:t>And at sensitive points – the person in the picture. Always.</a:t>
            </a:r>
            <a:br>
              <a:rPr lang="he-IL" dirty="0">
                <a:cs typeface="+mn-lt"/>
              </a:rPr>
            </a:br>
            <a:r>
              <a:rPr lang="en" dirty="0"/>
              <a:t>The agent formulates, you approve. Full control. Zero unnecessary fuss.</a:t>
            </a:r>
            <a:br>
              <a:rPr lang="he-IL" dirty="0">
                <a:cs typeface="+mn-lt"/>
              </a:rPr>
            </a:br>
            <a:br>
              <a:rPr lang="he-IL" dirty="0">
                <a:cs typeface="+mn-lt"/>
              </a:rPr>
            </a:br>
            <a:r>
              <a:rPr lang="en" dirty="0"/>
              <a:t>AI Agent is an AI-based software that performs tasks, makes decisions, and improves independently over time</a:t>
            </a:r>
          </a:p>
          <a:p>
            <a:pPr algn="r" rtl="0">
              <a:lnSpc>
                <a:spcPct val="115000"/>
              </a:lnSpc>
              <a:spcAft>
                <a:spcPts val="800"/>
              </a:spcAft>
              <a:buNone/>
            </a:pPr>
            <a:endParaRPr lang="en-IL" dirty="0"/>
          </a:p>
        </p:txBody>
      </p:sp>
      <p:sp>
        <p:nvSpPr>
          <p:cNvPr id="4" name="Slide Number Placeholder 3">
            <a:extLst>
              <a:ext uri="{FF2B5EF4-FFF2-40B4-BE49-F238E27FC236}">
                <a16:creationId xmlns:a16="http://schemas.microsoft.com/office/drawing/2014/main" id="{B502E0F7-590C-EB0A-0F3A-CE528660CF4E}"/>
              </a:ext>
            </a:extLst>
          </p:cNvPr>
          <p:cNvSpPr>
            <a:spLocks noGrp="1"/>
          </p:cNvSpPr>
          <p:nvPr>
            <p:ph type="sldNum" sz="quarter" idx="5"/>
          </p:nvPr>
        </p:nvSpPr>
        <p:spPr/>
        <p:txBody>
          <a:bodyPr/>
          <a:lstStyle/>
          <a:p>
            <a:fld id="{00A9A5CB-2E65-485A-A914-17EBC2F7FD3D}" type="slidenum">
              <a:rPr lang="en-IL" smtClean="0"/>
              <a:t>4</a:t>
            </a:fld>
            <a:endParaRPr lang="en-IL"/>
          </a:p>
        </p:txBody>
      </p:sp>
    </p:spTree>
    <p:extLst>
      <p:ext uri="{BB962C8B-B14F-4D97-AF65-F5344CB8AC3E}">
        <p14:creationId xmlns:p14="http://schemas.microsoft.com/office/powerpoint/2010/main" val="135972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34615-39A0-6736-BC2E-2E4C3B809D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42CD0D-8600-EB3B-6B84-167835D6AC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AAD78F-FB23-84DA-4C75-F8FDA151A4A1}"/>
              </a:ext>
            </a:extLst>
          </p:cNvPr>
          <p:cNvSpPr>
            <a:spLocks noGrp="1"/>
          </p:cNvSpPr>
          <p:nvPr>
            <p:ph type="body" idx="1"/>
          </p:nvPr>
        </p:nvSpPr>
        <p:spPr/>
        <p:txBody>
          <a:bodyPr/>
          <a:lstStyle/>
          <a:p>
            <a:pPr algn="r" rtl="0">
              <a:lnSpc>
                <a:spcPct val="115000"/>
              </a:lnSpc>
              <a:spcAft>
                <a:spcPts val="800"/>
              </a:spcAft>
              <a:buNone/>
            </a:pPr>
            <a:endParaRPr lang="en-IL"/>
          </a:p>
        </p:txBody>
      </p:sp>
      <p:sp>
        <p:nvSpPr>
          <p:cNvPr id="4" name="Slide Number Placeholder 3">
            <a:extLst>
              <a:ext uri="{FF2B5EF4-FFF2-40B4-BE49-F238E27FC236}">
                <a16:creationId xmlns:a16="http://schemas.microsoft.com/office/drawing/2014/main" id="{52229ED5-9BE5-17DC-E308-70A514D636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A9A5CB-2E65-485A-A914-17EBC2F7FD3D}" type="slidenum">
              <a:rPr kumimoji="0" lang="en-I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I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95057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027A4-8299-BCFB-58EA-2B8E04C512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1805A6-129F-9269-F14F-4DD2E98A7E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B3CE51-FE01-4A53-E72C-D8CEA321463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800" b="1" kern="100" dirty="0">
                <a:effectLst/>
                <a:latin typeface="Segoe UI Emoji" panose="020B0502040204020203" pitchFamily="34" charset="0"/>
                <a:ea typeface="Aptos" panose="020B0004020202020204" pitchFamily="34" charset="0"/>
                <a:cs typeface="Segoe UI Emoji" panose="020B0502040204020203" pitchFamily="34" charset="0"/>
              </a:rPr>
              <a:t>The </a:t>
            </a:r>
            <a:r>
              <a:rPr lang="en" sz="1800" b="1" kern="100" dirty="0">
                <a:effectLst/>
                <a:latin typeface="Segoe UI Emoji" panose="020B0502040204020203" pitchFamily="34" charset="0"/>
                <a:ea typeface="Aptos" panose="020B0004020202020204" pitchFamily="34" charset="0"/>
                <a:cs typeface="Arial" panose="020B0604020202020204" pitchFamily="34" charset="0"/>
              </a:rPr>
              <a:t>benefits</a:t>
            </a:r>
            <a:br>
              <a:rPr lang="he-IL" sz="1800" b="1" kern="100" dirty="0">
                <a:effectLst/>
                <a:latin typeface="Segoe UI Emoji" panose="020B0502040204020203" pitchFamily="34" charset="0"/>
                <a:ea typeface="Aptos" panose="020B0004020202020204" pitchFamily="34" charset="0"/>
                <a:cs typeface="Arial" panose="020B0604020202020204" pitchFamily="34" charset="0"/>
              </a:rPr>
            </a:br>
            <a:r>
              <a:rPr lang="en" sz="1800" kern="100" dirty="0">
                <a:effectLst/>
                <a:latin typeface="Aptos" panose="020B0004020202020204" pitchFamily="34" charset="0"/>
                <a:ea typeface="Aptos" panose="020B0004020202020204" pitchFamily="34" charset="0"/>
                <a:cs typeface="Arial" panose="020B0604020202020204" pitchFamily="34" charset="0"/>
              </a:rPr>
              <a:t> of our AI agent</a:t>
            </a:r>
            <a:r>
              <a:rPr lang="en" sz="1800" b="1" kern="100" dirty="0">
                <a:effectLst/>
                <a:latin typeface="Aptos" panose="020B0004020202020204" pitchFamily="34" charset="0"/>
                <a:ea typeface="Aptos" panose="020B0004020202020204" pitchFamily="34" charset="0"/>
                <a:cs typeface="Arial" panose="020B0604020202020204" pitchFamily="34" charset="0"/>
              </a:rPr>
              <a:t>are not meant to replace – but to strengthen</a:t>
            </a:r>
            <a:r>
              <a:rPr lang="en" sz="1800" kern="100" dirty="0">
                <a:effectLst/>
                <a:latin typeface="Aptos" panose="020B0004020202020204" pitchFamily="34" charset="0"/>
                <a:ea typeface="Aptos" panose="020B0004020202020204" pitchFamily="34" charset="0"/>
                <a:cs typeface="Arial" panose="020B0604020202020204" pitchFamily="34" charset="0"/>
              </a:rPr>
              <a:t>.</a:t>
            </a:r>
            <a:br>
              <a:rPr lang="en-IL" sz="1800" kern="100" dirty="0">
                <a:effectLst/>
                <a:latin typeface="Aptos" panose="020B0004020202020204" pitchFamily="34" charset="0"/>
                <a:ea typeface="Aptos" panose="020B0004020202020204" pitchFamily="34" charset="0"/>
                <a:cs typeface="Arial" panose="020B0604020202020204" pitchFamily="34" charset="0"/>
              </a:rPr>
            </a:br>
            <a:r>
              <a:rPr lang="en" sz="1800" kern="100" dirty="0">
                <a:effectLst/>
                <a:latin typeface="Aptos" panose="020B0004020202020204" pitchFamily="34" charset="0"/>
                <a:ea typeface="Aptos" panose="020B0004020202020204" pitchFamily="34" charset="0"/>
                <a:cs typeface="Arial" panose="020B0604020202020204" pitchFamily="34" charset="0"/>
              </a:rPr>
              <a:t>It gives employees more time to engage in strategy, analysis, and decision-making – rather than searching for a file or copying numbers from an email to the system. You can do a lot more from those resources.</a:t>
            </a:r>
            <a:endParaRPr lang="en-IL" sz="18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sz="1800" b="1" kern="100" dirty="0">
                <a:effectLst/>
                <a:latin typeface="Segoe UI Emoji" panose="020B0502040204020203" pitchFamily="34" charset="0"/>
                <a:ea typeface="Aptos" panose="020B0004020202020204" pitchFamily="34" charset="0"/>
                <a:cs typeface="Arial" panose="020B0604020202020204" pitchFamily="34" charset="0"/>
              </a:rPr>
              <a:t>The agent knows how to deal with picks</a:t>
            </a:r>
            <a:br>
              <a:rPr lang="he-IL" sz="1800" b="1" kern="100" dirty="0">
                <a:effectLst/>
                <a:latin typeface="Segoe UI Emoji" panose="020B0502040204020203" pitchFamily="34" charset="0"/>
                <a:ea typeface="Aptos" panose="020B0004020202020204" pitchFamily="34" charset="0"/>
                <a:cs typeface="Arial" panose="020B0604020202020204" pitchFamily="34" charset="0"/>
              </a:rPr>
            </a:br>
            <a:r>
              <a:rPr lang="en" sz="1800" kern="100" dirty="0">
                <a:effectLst/>
                <a:latin typeface="Segoe UI Emoji" panose="020B0502040204020203" pitchFamily="34" charset="0"/>
                <a:ea typeface="Aptos" panose="020B0004020202020204" pitchFamily="34" charset="0"/>
                <a:cs typeface="Arial" panose="020B0604020202020204" pitchFamily="34" charset="0"/>
              </a:rPr>
              <a:t>, raising money for six months can be complicated. On the other hand, with an AI agent, it can be easier, which is important for organizations that are mainly project-oriented. </a:t>
            </a:r>
            <a:endParaRPr lang="en-IL" sz="1800" kern="100" dirty="0">
              <a:effectLst/>
              <a:latin typeface="Aptos" panose="020B0004020202020204" pitchFamily="34" charset="0"/>
              <a:ea typeface="Aptos" panose="020B0004020202020204" pitchFamily="34" charset="0"/>
              <a:cs typeface="Arial" panose="020B0604020202020204" pitchFamily="34" charset="0"/>
            </a:endParaRPr>
          </a:p>
          <a:p>
            <a:pPr algn="r" rtl="0" eaLnBrk="0" fontAlgn="base" hangingPunct="0">
              <a:lnSpc>
                <a:spcPct val="150000"/>
              </a:lnSpc>
              <a:spcBef>
                <a:spcPct val="0"/>
              </a:spcBef>
              <a:spcAft>
                <a:spcPct val="0"/>
              </a:spcAft>
            </a:pPr>
            <a:br>
              <a:rPr lang="en-US" dirty="0"/>
            </a:br>
            <a:br>
              <a:rPr lang="en-US" dirty="0"/>
            </a:br>
            <a:br>
              <a:rPr lang="en-US" dirty="0"/>
            </a:br>
            <a:r>
              <a:rPr lang="en" sz="1200" dirty="0">
                <a:latin typeface="Tahoma"/>
                <a:ea typeface="Tahoma"/>
                <a:cs typeface="Tahoma"/>
              </a:rPr>
              <a:t>Efficiency - faster and better processes, fewer errors, dealing with peaks</a:t>
            </a:r>
            <a:endParaRPr lang="he-IL" sz="1200" dirty="0">
              <a:latin typeface="Tahoma"/>
              <a:ea typeface="Tahoma"/>
              <a:cs typeface="Tahoma"/>
            </a:endParaRPr>
          </a:p>
          <a:p>
            <a:pPr algn="r" rtl="0" eaLnBrk="0" fontAlgn="base" hangingPunct="0">
              <a:lnSpc>
                <a:spcPct val="150000"/>
              </a:lnSpc>
              <a:spcBef>
                <a:spcPct val="0"/>
              </a:spcBef>
              <a:spcAft>
                <a:spcPct val="0"/>
              </a:spcAft>
            </a:pPr>
            <a:r>
              <a:rPr lang="en" sz="1200" dirty="0">
                <a:latin typeface="Tahoma"/>
                <a:ea typeface="Tahoma"/>
                <a:cs typeface="Tahoma"/>
              </a:rPr>
              <a:t>Efficiency – better and more up-to-date data, better decisions, freeing up employee time for tasks with high added value</a:t>
            </a:r>
          </a:p>
          <a:p>
            <a:pPr algn="r" rtl="0" eaLnBrk="0" fontAlgn="base" hangingPunct="0">
              <a:lnSpc>
                <a:spcPct val="150000"/>
              </a:lnSpc>
              <a:spcBef>
                <a:spcPct val="0"/>
              </a:spcBef>
              <a:spcAft>
                <a:spcPct val="0"/>
              </a:spcAft>
            </a:pPr>
            <a:r>
              <a:rPr lang="en" sz="1200" dirty="0">
                <a:latin typeface="Tahoma"/>
                <a:ea typeface="Tahoma"/>
                <a:cs typeface="Tahoma"/>
              </a:rPr>
              <a:t>Compliance is higher.</a:t>
            </a:r>
          </a:p>
          <a:p>
            <a:pPr algn="r" rtl="0">
              <a:buNone/>
            </a:pPr>
            <a:endParaRPr lang="en-IL" dirty="0"/>
          </a:p>
        </p:txBody>
      </p:sp>
      <p:sp>
        <p:nvSpPr>
          <p:cNvPr id="4" name="Slide Number Placeholder 3">
            <a:extLst>
              <a:ext uri="{FF2B5EF4-FFF2-40B4-BE49-F238E27FC236}">
                <a16:creationId xmlns:a16="http://schemas.microsoft.com/office/drawing/2014/main" id="{FCACAB75-0A0C-BC32-D82A-AD56F4B8A73E}"/>
              </a:ext>
            </a:extLst>
          </p:cNvPr>
          <p:cNvSpPr>
            <a:spLocks noGrp="1"/>
          </p:cNvSpPr>
          <p:nvPr>
            <p:ph type="sldNum" sz="quarter" idx="5"/>
          </p:nvPr>
        </p:nvSpPr>
        <p:spPr/>
        <p:txBody>
          <a:bodyPr/>
          <a:lstStyle/>
          <a:p>
            <a:fld id="{00A9A5CB-2E65-485A-A914-17EBC2F7FD3D}" type="slidenum">
              <a:rPr lang="en-IL" smtClean="0"/>
              <a:t>6</a:t>
            </a:fld>
            <a:endParaRPr lang="en-IL"/>
          </a:p>
        </p:txBody>
      </p:sp>
    </p:spTree>
    <p:extLst>
      <p:ext uri="{BB962C8B-B14F-4D97-AF65-F5344CB8AC3E}">
        <p14:creationId xmlns:p14="http://schemas.microsoft.com/office/powerpoint/2010/main" val="3650919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09908-DCE0-AEA9-6F78-67DA3D3B91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8612BA-45FE-30A2-DFD1-668624908B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54B34E-B6CF-BFCA-FCDF-858FFFC3A8D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800" b="1" kern="100" dirty="0">
                <a:effectLst/>
                <a:latin typeface="Segoe UI Emoji" panose="020B0502040204020203" pitchFamily="34" charset="0"/>
                <a:ea typeface="Aptos" panose="020B0004020202020204" pitchFamily="34" charset="0"/>
                <a:cs typeface="Segoe UI Emoji" panose="020B0502040204020203" pitchFamily="34" charset="0"/>
              </a:rPr>
              <a:t>The </a:t>
            </a:r>
            <a:r>
              <a:rPr lang="en" sz="1800" b="1" kern="100" dirty="0">
                <a:effectLst/>
                <a:latin typeface="Segoe UI Emoji" panose="020B0502040204020203" pitchFamily="34" charset="0"/>
                <a:ea typeface="Aptos" panose="020B0004020202020204" pitchFamily="34" charset="0"/>
                <a:cs typeface="Arial" panose="020B0604020202020204" pitchFamily="34" charset="0"/>
              </a:rPr>
              <a:t>benefits</a:t>
            </a:r>
            <a:br>
              <a:rPr lang="he-IL" sz="1800" b="1" kern="100" dirty="0">
                <a:effectLst/>
                <a:latin typeface="Segoe UI Emoji" panose="020B0502040204020203" pitchFamily="34" charset="0"/>
                <a:ea typeface="Aptos" panose="020B0004020202020204" pitchFamily="34" charset="0"/>
                <a:cs typeface="Arial" panose="020B0604020202020204" pitchFamily="34" charset="0"/>
              </a:rPr>
            </a:br>
            <a:r>
              <a:rPr lang="en" sz="1800" kern="100" dirty="0">
                <a:effectLst/>
                <a:latin typeface="Aptos" panose="020B0004020202020204" pitchFamily="34" charset="0"/>
                <a:ea typeface="Aptos" panose="020B0004020202020204" pitchFamily="34" charset="0"/>
                <a:cs typeface="Arial" panose="020B0604020202020204" pitchFamily="34" charset="0"/>
              </a:rPr>
              <a:t> of our AI agent</a:t>
            </a:r>
            <a:r>
              <a:rPr lang="en" sz="1800" b="1" kern="100" dirty="0">
                <a:effectLst/>
                <a:latin typeface="Aptos" panose="020B0004020202020204" pitchFamily="34" charset="0"/>
                <a:ea typeface="Aptos" panose="020B0004020202020204" pitchFamily="34" charset="0"/>
                <a:cs typeface="Arial" panose="020B0604020202020204" pitchFamily="34" charset="0"/>
              </a:rPr>
              <a:t>are not meant to replace – but to strengthen</a:t>
            </a:r>
            <a:r>
              <a:rPr lang="en" sz="1800" kern="100" dirty="0">
                <a:effectLst/>
                <a:latin typeface="Aptos" panose="020B0004020202020204" pitchFamily="34" charset="0"/>
                <a:ea typeface="Aptos" panose="020B0004020202020204" pitchFamily="34" charset="0"/>
                <a:cs typeface="Arial" panose="020B0604020202020204" pitchFamily="34" charset="0"/>
              </a:rPr>
              <a:t>.</a:t>
            </a:r>
            <a:br>
              <a:rPr lang="en-IL" sz="1800" kern="100" dirty="0">
                <a:effectLst/>
                <a:latin typeface="Aptos" panose="020B0004020202020204" pitchFamily="34" charset="0"/>
                <a:ea typeface="Aptos" panose="020B0004020202020204" pitchFamily="34" charset="0"/>
                <a:cs typeface="Arial" panose="020B0604020202020204" pitchFamily="34" charset="0"/>
              </a:rPr>
            </a:br>
            <a:r>
              <a:rPr lang="en" sz="1800" kern="100" dirty="0">
                <a:effectLst/>
                <a:latin typeface="Aptos" panose="020B0004020202020204" pitchFamily="34" charset="0"/>
                <a:ea typeface="Aptos" panose="020B0004020202020204" pitchFamily="34" charset="0"/>
                <a:cs typeface="Arial" panose="020B0604020202020204" pitchFamily="34" charset="0"/>
              </a:rPr>
              <a:t>It gives employees more time to engage in strategy, analysis, and decision-making – rather than searching for a file or copying numbers from an email to the system. You can do a lot more from those resources.</a:t>
            </a:r>
            <a:endParaRPr lang="en-IL" sz="1800" kern="100" dirty="0">
              <a:effectLst/>
              <a:latin typeface="Aptos" panose="020B00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 sz="1800" b="1" kern="100" dirty="0">
                <a:effectLst/>
                <a:latin typeface="Segoe UI Emoji" panose="020B0502040204020203" pitchFamily="34" charset="0"/>
                <a:ea typeface="Aptos" panose="020B0004020202020204" pitchFamily="34" charset="0"/>
                <a:cs typeface="Arial" panose="020B0604020202020204" pitchFamily="34" charset="0"/>
              </a:rPr>
              <a:t>The agent knows how to deal with picks</a:t>
            </a:r>
            <a:br>
              <a:rPr lang="he-IL" sz="1800" b="1" kern="100" dirty="0">
                <a:effectLst/>
                <a:latin typeface="Segoe UI Emoji" panose="020B0502040204020203" pitchFamily="34" charset="0"/>
                <a:ea typeface="Aptos" panose="020B0004020202020204" pitchFamily="34" charset="0"/>
                <a:cs typeface="Arial" panose="020B0604020202020204" pitchFamily="34" charset="0"/>
              </a:rPr>
            </a:br>
            <a:r>
              <a:rPr lang="en" sz="1800" kern="100" dirty="0">
                <a:effectLst/>
                <a:latin typeface="Segoe UI Emoji" panose="020B0502040204020203" pitchFamily="34" charset="0"/>
                <a:ea typeface="Aptos" panose="020B0004020202020204" pitchFamily="34" charset="0"/>
                <a:cs typeface="Arial" panose="020B0604020202020204" pitchFamily="34" charset="0"/>
              </a:rPr>
              <a:t>, raising money for six months can be complicated. On the other hand, with an AI agent, it can be easier, which is important for organizations that are mainly project-oriented. </a:t>
            </a:r>
            <a:endParaRPr lang="en-IL" sz="1800" kern="100" dirty="0">
              <a:effectLst/>
              <a:latin typeface="Aptos" panose="020B0004020202020204" pitchFamily="34" charset="0"/>
              <a:ea typeface="Aptos" panose="020B0004020202020204" pitchFamily="34" charset="0"/>
              <a:cs typeface="Arial" panose="020B0604020202020204" pitchFamily="34" charset="0"/>
            </a:endParaRPr>
          </a:p>
          <a:p>
            <a:pPr algn="r" rtl="0">
              <a:buNone/>
            </a:pPr>
            <a:endParaRPr lang="en-IL" dirty="0"/>
          </a:p>
        </p:txBody>
      </p:sp>
      <p:sp>
        <p:nvSpPr>
          <p:cNvPr id="4" name="Slide Number Placeholder 3">
            <a:extLst>
              <a:ext uri="{FF2B5EF4-FFF2-40B4-BE49-F238E27FC236}">
                <a16:creationId xmlns:a16="http://schemas.microsoft.com/office/drawing/2014/main" id="{919B6BA9-A8D6-E475-7164-8E0C7961427F}"/>
              </a:ext>
            </a:extLst>
          </p:cNvPr>
          <p:cNvSpPr>
            <a:spLocks noGrp="1"/>
          </p:cNvSpPr>
          <p:nvPr>
            <p:ph type="sldNum" sz="quarter" idx="5"/>
          </p:nvPr>
        </p:nvSpPr>
        <p:spPr/>
        <p:txBody>
          <a:bodyPr/>
          <a:lstStyle/>
          <a:p>
            <a:fld id="{00A9A5CB-2E65-485A-A914-17EBC2F7FD3D}" type="slidenum">
              <a:rPr lang="en-IL" smtClean="0"/>
              <a:t>7</a:t>
            </a:fld>
            <a:endParaRPr lang="en-IL"/>
          </a:p>
        </p:txBody>
      </p:sp>
    </p:spTree>
    <p:extLst>
      <p:ext uri="{BB962C8B-B14F-4D97-AF65-F5344CB8AC3E}">
        <p14:creationId xmlns:p14="http://schemas.microsoft.com/office/powerpoint/2010/main" val="140245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dirty="0">
                <a:latin typeface="Tahoma" panose="020B0604030504040204" pitchFamily="34" charset="0"/>
                <a:ea typeface="Tahoma" panose="020B0604030504040204" pitchFamily="34" charset="0"/>
                <a:cs typeface="Tahoma" panose="020B0604030504040204" pitchFamily="34" charset="0"/>
              </a:rPr>
              <a:t>AI Agent knows how to take unstructured information – that is, various documents that are received from email, such as invoices from suppliers, receipts, Excel, scanned PDFs, and it actually knows how to take this information and make it structured – in an organized Excel, ERP system or another structured system. It can also sort the emails received into dedicated folders by subject – making it easier for humans to intervene later on.</a:t>
            </a:r>
            <a:endParaRPr lang="en-IL" sz="1200" dirty="0">
              <a:latin typeface="Tahoma" panose="020B0604030504040204" pitchFamily="34" charset="0"/>
              <a:ea typeface="Tahoma" panose="020B0604030504040204" pitchFamily="34" charset="0"/>
              <a:cs typeface="Tahoma" panose="020B0604030504040204" pitchFamily="34" charset="0"/>
            </a:endParaRPr>
          </a:p>
          <a:p>
            <a:endParaRPr lang="en-IL" dirty="0"/>
          </a:p>
        </p:txBody>
      </p:sp>
      <p:sp>
        <p:nvSpPr>
          <p:cNvPr id="4" name="Slide Number Placeholder 3"/>
          <p:cNvSpPr>
            <a:spLocks noGrp="1"/>
          </p:cNvSpPr>
          <p:nvPr>
            <p:ph type="sldNum" sz="quarter" idx="5"/>
          </p:nvPr>
        </p:nvSpPr>
        <p:spPr/>
        <p:txBody>
          <a:bodyPr/>
          <a:lstStyle/>
          <a:p>
            <a:fld id="{00A9A5CB-2E65-485A-A914-17EBC2F7FD3D}" type="slidenum">
              <a:rPr lang="en-IL" smtClean="0"/>
              <a:t>9</a:t>
            </a:fld>
            <a:endParaRPr lang="en-IL"/>
          </a:p>
        </p:txBody>
      </p:sp>
    </p:spTree>
    <p:extLst>
      <p:ext uri="{BB962C8B-B14F-4D97-AF65-F5344CB8AC3E}">
        <p14:creationId xmlns:p14="http://schemas.microsoft.com/office/powerpoint/2010/main" val="180038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en" sz="1800" b="1" dirty="0">
                <a:effectLst/>
                <a:latin typeface="Segoe UI Emoji" panose="020B0502040204020203" pitchFamily="34" charset="0"/>
                <a:ea typeface="Aptos" panose="020B0004020202020204" pitchFamily="34" charset="0"/>
                <a:cs typeface="Arial" panose="020B0604020202020204" pitchFamily="34" charset="0"/>
              </a:rPr>
              <a:t>Handling Inverses</a:t>
            </a:r>
            <a:br>
              <a:rPr lang="he-IL" sz="1800" dirty="0">
                <a:effectLst/>
                <a:latin typeface="Segoe UI Emoji" panose="020B0502040204020203" pitchFamily="34" charset="0"/>
                <a:ea typeface="Aptos" panose="020B0004020202020204" pitchFamily="34" charset="0"/>
                <a:cs typeface="Arial" panose="020B0604020202020204" pitchFamily="34" charset="0"/>
              </a:rPr>
            </a:br>
            <a:r>
              <a:rPr lang="en" sz="1800" dirty="0">
                <a:solidFill>
                  <a:srgbClr val="0F4761"/>
                </a:solidFill>
                <a:effectLst/>
                <a:latin typeface="Segoe UI Emoji" panose="020B0502040204020203" pitchFamily="34" charset="0"/>
                <a:ea typeface="Aptos" panose="020B0004020202020204" pitchFamily="34" charset="0"/>
                <a:cs typeface="Arial" panose="020B0604020202020204" pitchFamily="34" charset="0"/>
              </a:rPr>
              <a:t>3 Way Match Assuming that it is a physical commodity</a:t>
            </a:r>
            <a:br>
              <a:rPr lang="he-IL" sz="1800" dirty="0">
                <a:solidFill>
                  <a:srgbClr val="0F4761"/>
                </a:solidFill>
                <a:effectLst/>
                <a:latin typeface="Segoe UI Emoji" panose="020B0502040204020203" pitchFamily="34" charset="0"/>
                <a:ea typeface="Aptos" panose="020B0004020202020204" pitchFamily="34" charset="0"/>
                <a:cs typeface="Arial" panose="020B0604020202020204" pitchFamily="34" charset="0"/>
              </a:rPr>
            </a:br>
            <a:r>
              <a:rPr lang="en" sz="1800" dirty="0">
                <a:solidFill>
                  <a:srgbClr val="0F4761"/>
                </a:solidFill>
                <a:effectLst/>
                <a:latin typeface="Segoe UI Emoji" panose="020B0502040204020203" pitchFamily="34" charset="0"/>
                <a:ea typeface="Aptos" panose="020B0004020202020204" pitchFamily="34" charset="0"/>
                <a:cs typeface="Arial" panose="020B0604020202020204" pitchFamily="34" charset="0"/>
              </a:rPr>
              <a:t>, the company receives inverses from the suppliers, this is called APAccounts Payble, i.e. the amounts that the company must provide due to the purchase or services it provided for them. </a:t>
            </a:r>
            <a:br>
              <a:rPr lang="he-IL" sz="1800" dirty="0">
                <a:solidFill>
                  <a:srgbClr val="0F4761"/>
                </a:solidFill>
                <a:effectLst/>
                <a:latin typeface="Segoe UI Emoji" panose="020B0502040204020203" pitchFamily="34" charset="0"/>
                <a:ea typeface="Aptos" panose="020B0004020202020204" pitchFamily="34" charset="0"/>
                <a:cs typeface="Arial" panose="020B0604020202020204" pitchFamily="34" charset="0"/>
              </a:rPr>
            </a:br>
            <a:r>
              <a:rPr lang="en" sz="1800" dirty="0">
                <a:solidFill>
                  <a:srgbClr val="0F4761"/>
                </a:solidFill>
                <a:effectLst/>
                <a:latin typeface="Segoe UI Emoji" panose="020B0502040204020203" pitchFamily="34" charset="0"/>
                <a:ea typeface="Aptos" panose="020B0004020202020204" pitchFamily="34" charset="0"/>
                <a:cs typeface="Arial" panose="020B0604020202020204" pitchFamily="34" charset="0"/>
              </a:rPr>
              <a:t>There are 3 documents:</a:t>
            </a:r>
            <a:br>
              <a:rPr lang="he-IL" sz="1800" dirty="0">
                <a:solidFill>
                  <a:srgbClr val="0F4761"/>
                </a:solidFill>
                <a:effectLst/>
                <a:latin typeface="Segoe UI Emoji" panose="020B0502040204020203" pitchFamily="34" charset="0"/>
                <a:ea typeface="Aptos" panose="020B0004020202020204" pitchFamily="34" charset="0"/>
                <a:cs typeface="Arial" panose="020B0604020202020204" pitchFamily="34" charset="0"/>
              </a:rPr>
            </a:br>
            <a:r>
              <a:rPr lang="en" sz="1800" dirty="0">
                <a:solidFill>
                  <a:srgbClr val="0F4761"/>
                </a:solidFill>
                <a:effectLst/>
                <a:latin typeface="Segoe UI Emoji" panose="020B0502040204020203" pitchFamily="34" charset="0"/>
                <a:ea typeface="Aptos" panose="020B0004020202020204" pitchFamily="34" charset="0"/>
                <a:cs typeface="Arial" panose="020B0604020202020204" pitchFamily="34" charset="0"/>
              </a:rPr>
              <a:t>1. Invoices</a:t>
            </a:r>
            <a:br>
              <a:rPr lang="he-IL" sz="1800" dirty="0">
                <a:solidFill>
                  <a:srgbClr val="0F4761"/>
                </a:solidFill>
                <a:effectLst/>
                <a:latin typeface="Segoe UI Emoji" panose="020B0502040204020203" pitchFamily="34" charset="0"/>
                <a:ea typeface="Aptos" panose="020B0004020202020204" pitchFamily="34" charset="0"/>
                <a:cs typeface="Arial" panose="020B0604020202020204" pitchFamily="34" charset="0"/>
              </a:rPr>
            </a:br>
            <a:r>
              <a:rPr lang="en" sz="1800" dirty="0">
                <a:solidFill>
                  <a:srgbClr val="0F4761"/>
                </a:solidFill>
                <a:effectLst/>
                <a:latin typeface="Segoe UI Emoji" panose="020B0502040204020203" pitchFamily="34" charset="0"/>
                <a:ea typeface="Aptos" panose="020B0004020202020204" pitchFamily="34" charset="0"/>
                <a:cs typeface="Arial" panose="020B0604020202020204" pitchFamily="34" charset="0"/>
              </a:rPr>
              <a:t>2. PO purchase order</a:t>
            </a:r>
            <a:br>
              <a:rPr lang="he-IL" sz="1800" dirty="0">
                <a:solidFill>
                  <a:srgbClr val="0F4761"/>
                </a:solidFill>
                <a:effectLst/>
                <a:latin typeface="Segoe UI Emoji" panose="020B0502040204020203" pitchFamily="34" charset="0"/>
                <a:ea typeface="Aptos" panose="020B0004020202020204" pitchFamily="34" charset="0"/>
                <a:cs typeface="Arial" panose="020B0604020202020204" pitchFamily="34" charset="0"/>
              </a:rPr>
            </a:br>
            <a:r>
              <a:rPr lang="en" sz="1800" dirty="0">
                <a:solidFill>
                  <a:srgbClr val="0F4761"/>
                </a:solidFill>
                <a:effectLst/>
                <a:latin typeface="Segoe UI Emoji" panose="020B0502040204020203" pitchFamily="34" charset="0"/>
                <a:ea typeface="Aptos" panose="020B0004020202020204" pitchFamily="34" charset="0"/>
                <a:cs typeface="Arial" panose="020B0604020202020204" pitchFamily="34" charset="0"/>
              </a:rPr>
              <a:t>3. GR</a:t>
            </a:r>
            <a:r>
              <a:rPr lang="en" sz="1800" dirty="0">
                <a:solidFill>
                  <a:srgbClr val="0F4761"/>
                </a:solidFill>
                <a:effectLst/>
                <a:latin typeface="Arial" panose="020B0604020202020204" pitchFamily="34" charset="0"/>
                <a:ea typeface="Aptos" panose="020B0004020202020204" pitchFamily="34" charset="0"/>
              </a:rPr>
              <a:t> </a:t>
            </a:r>
            <a:r>
              <a:rPr lang="en" sz="1800" dirty="0">
                <a:solidFill>
                  <a:srgbClr val="0F4761"/>
                </a:solidFill>
                <a:effectLst/>
                <a:latin typeface="Segoe UI Emoji" panose="020B0502040204020203" pitchFamily="34" charset="0"/>
                <a:ea typeface="Aptos" panose="020B0004020202020204" pitchFamily="34" charset="0"/>
                <a:cs typeface="Arial" panose="020B0604020202020204" pitchFamily="34" charset="0"/>
              </a:rPr>
              <a:t>(Good Received) assuming that it is physical goods that have entered the warehouse, a document that acknowledges the shipment</a:t>
            </a:r>
            <a:endParaRPr lang="en-IL" dirty="0"/>
          </a:p>
        </p:txBody>
      </p:sp>
      <p:sp>
        <p:nvSpPr>
          <p:cNvPr id="4" name="Slide Number Placeholder 3"/>
          <p:cNvSpPr>
            <a:spLocks noGrp="1"/>
          </p:cNvSpPr>
          <p:nvPr>
            <p:ph type="sldNum" sz="quarter" idx="5"/>
          </p:nvPr>
        </p:nvSpPr>
        <p:spPr/>
        <p:txBody>
          <a:bodyPr/>
          <a:lstStyle/>
          <a:p>
            <a:fld id="{00A9A5CB-2E65-485A-A914-17EBC2F7FD3D}" type="slidenum">
              <a:rPr lang="en-IL" smtClean="0"/>
              <a:t>10</a:t>
            </a:fld>
            <a:endParaRPr lang="en-IL"/>
          </a:p>
        </p:txBody>
      </p:sp>
    </p:spTree>
    <p:extLst>
      <p:ext uri="{BB962C8B-B14F-4D97-AF65-F5344CB8AC3E}">
        <p14:creationId xmlns:p14="http://schemas.microsoft.com/office/powerpoint/2010/main" val="3066291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9A93F7C1-A510-B243-D466-7CB5CE15C48B}"/>
              </a:ext>
            </a:extLst>
          </p:cNvPr>
          <p:cNvSpPr>
            <a:spLocks noGrp="1"/>
          </p:cNvSpPr>
          <p:nvPr>
            <p:ph type="body" idx="1"/>
          </p:nvPr>
        </p:nvSpPr>
        <p:spPr/>
        <p:txBody>
          <a:bodyPr/>
          <a:lstStyle/>
          <a:p>
            <a:endParaRPr lang="en-IL" dirty="0"/>
          </a:p>
        </p:txBody>
      </p:sp>
    </p:spTree>
    <p:extLst>
      <p:ext uri="{BB962C8B-B14F-4D97-AF65-F5344CB8AC3E}">
        <p14:creationId xmlns:p14="http://schemas.microsoft.com/office/powerpoint/2010/main" val="1486648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1708E-7F43-FB7C-5F5A-56B9BC84B51C}"/>
              </a:ext>
            </a:extLst>
          </p:cNvPr>
          <p:cNvSpPr>
            <a:spLocks noGrp="1"/>
          </p:cNvSpPr>
          <p:nvPr>
            <p:ph type="ctrTitle"/>
          </p:nvPr>
        </p:nvSpPr>
        <p:spPr>
          <a:xfrm>
            <a:off x="1524000" y="1122363"/>
            <a:ext cx="9144000" cy="2387600"/>
          </a:xfrm>
        </p:spPr>
        <p:txBody>
          <a:bodyPr anchor="b"/>
          <a:lstStyle>
            <a:lvl1pPr algn="ctr">
              <a:defRPr sz="6000"/>
            </a:lvl1pPr>
          </a:lstStyle>
          <a:p>
            <a:r>
              <a:rPr lang="en"/>
              <a:t>Click to edit Master title style</a:t>
            </a:r>
            <a:endParaRPr lang="en-IL"/>
          </a:p>
        </p:txBody>
      </p:sp>
      <p:sp>
        <p:nvSpPr>
          <p:cNvPr id="3" name="Subtitle 2">
            <a:extLst>
              <a:ext uri="{FF2B5EF4-FFF2-40B4-BE49-F238E27FC236}">
                <a16:creationId xmlns:a16="http://schemas.microsoft.com/office/drawing/2014/main" id="{E9CDD5A7-8766-C641-6AF3-B79B313FC0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
              <a:t>Click to edit Master subtitle style</a:t>
            </a:r>
            <a:endParaRPr lang="en-IL"/>
          </a:p>
        </p:txBody>
      </p:sp>
      <p:sp>
        <p:nvSpPr>
          <p:cNvPr id="4" name="Date Placeholder 3">
            <a:extLst>
              <a:ext uri="{FF2B5EF4-FFF2-40B4-BE49-F238E27FC236}">
                <a16:creationId xmlns:a16="http://schemas.microsoft.com/office/drawing/2014/main" id="{F8C0CF31-FF5E-D41A-15E1-526A7D9D33FF}"/>
              </a:ext>
            </a:extLst>
          </p:cNvPr>
          <p:cNvSpPr>
            <a:spLocks noGrp="1"/>
          </p:cNvSpPr>
          <p:nvPr>
            <p:ph type="dt" sz="half" idx="10"/>
          </p:nvPr>
        </p:nvSpPr>
        <p:spPr/>
        <p:txBody>
          <a:bodyPr/>
          <a:lstStyle/>
          <a:p>
            <a:fld id="{1DEF0F01-0CA6-4705-AED2-95F27A9E6C60}" type="datetimeFigureOut">
              <a:rPr lang="en-IL" smtClean="0"/>
              <a:t>10/27/2025</a:t>
            </a:fld>
            <a:endParaRPr lang="en-IL"/>
          </a:p>
        </p:txBody>
      </p:sp>
      <p:sp>
        <p:nvSpPr>
          <p:cNvPr id="5" name="Footer Placeholder 4">
            <a:extLst>
              <a:ext uri="{FF2B5EF4-FFF2-40B4-BE49-F238E27FC236}">
                <a16:creationId xmlns:a16="http://schemas.microsoft.com/office/drawing/2014/main" id="{1DEB0405-A5C5-A85C-764F-F159DA5E0C0B}"/>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948C8ECC-F186-9A98-C155-0AE0EAF7B8F8}"/>
              </a:ext>
            </a:extLst>
          </p:cNvPr>
          <p:cNvSpPr>
            <a:spLocks noGrp="1"/>
          </p:cNvSpPr>
          <p:nvPr>
            <p:ph type="sldNum" sz="quarter" idx="12"/>
          </p:nvPr>
        </p:nvSpPr>
        <p:spPr/>
        <p:txBody>
          <a:bodyPr/>
          <a:lstStyle/>
          <a:p>
            <a:fld id="{506B2E59-56BD-41F8-AED5-AA265AF17972}" type="slidenum">
              <a:rPr lang="en-IL" smtClean="0"/>
              <a:t>‹#›</a:t>
            </a:fld>
            <a:endParaRPr lang="en-IL"/>
          </a:p>
        </p:txBody>
      </p:sp>
    </p:spTree>
    <p:extLst>
      <p:ext uri="{BB962C8B-B14F-4D97-AF65-F5344CB8AC3E}">
        <p14:creationId xmlns:p14="http://schemas.microsoft.com/office/powerpoint/2010/main" val="1557573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4165B-354D-32E5-1E43-DF1FC4B649B6}"/>
              </a:ext>
            </a:extLst>
          </p:cNvPr>
          <p:cNvSpPr>
            <a:spLocks noGrp="1"/>
          </p:cNvSpPr>
          <p:nvPr>
            <p:ph type="title"/>
          </p:nvPr>
        </p:nvSpPr>
        <p:spPr/>
        <p:txBody>
          <a:bodyPr/>
          <a:lstStyle/>
          <a:p>
            <a:r>
              <a:rPr lang="en"/>
              <a:t>Click to edit Master title style</a:t>
            </a:r>
            <a:endParaRPr lang="en-IL"/>
          </a:p>
        </p:txBody>
      </p:sp>
      <p:sp>
        <p:nvSpPr>
          <p:cNvPr id="3" name="Vertical Text Placeholder 2">
            <a:extLst>
              <a:ext uri="{FF2B5EF4-FFF2-40B4-BE49-F238E27FC236}">
                <a16:creationId xmlns:a16="http://schemas.microsoft.com/office/drawing/2014/main" id="{4774625B-CE44-92D5-53EF-9CFD9259F0C2}"/>
              </a:ext>
            </a:extLst>
          </p:cNvPr>
          <p:cNvSpPr>
            <a:spLocks noGrp="1"/>
          </p:cNvSpPr>
          <p:nvPr>
            <p:ph type="body" orient="vert" idx="1"/>
          </p:nvPr>
        </p:nvSpPr>
        <p:spPr/>
        <p:txBody>
          <a:bodyPr vert="eaVert"/>
          <a:lstStyle/>
          <a:p>
            <a:pPr lvl="0"/>
            <a:r>
              <a:rPr lang="en"/>
              <a:t>Click to edit Master text styles</a:t>
            </a:r>
          </a:p>
          <a:p>
            <a:pPr lvl="1"/>
            <a:r>
              <a:rPr lang="en"/>
              <a:t>Second level</a:t>
            </a:r>
          </a:p>
          <a:p>
            <a:pPr lvl="2"/>
            <a:r>
              <a:rPr lang="en"/>
              <a:t>Third level</a:t>
            </a:r>
          </a:p>
          <a:p>
            <a:pPr lvl="3"/>
            <a:r>
              <a:rPr lang="en"/>
              <a:t>Fourth level</a:t>
            </a:r>
          </a:p>
          <a:p>
            <a:pPr lvl="4"/>
            <a:r>
              <a:rPr lang="en"/>
              <a:t>Fifth level</a:t>
            </a:r>
            <a:endParaRPr lang="en-IL"/>
          </a:p>
        </p:txBody>
      </p:sp>
      <p:sp>
        <p:nvSpPr>
          <p:cNvPr id="4" name="Date Placeholder 3">
            <a:extLst>
              <a:ext uri="{FF2B5EF4-FFF2-40B4-BE49-F238E27FC236}">
                <a16:creationId xmlns:a16="http://schemas.microsoft.com/office/drawing/2014/main" id="{96BDA205-5238-CEB6-B953-590211077010}"/>
              </a:ext>
            </a:extLst>
          </p:cNvPr>
          <p:cNvSpPr>
            <a:spLocks noGrp="1"/>
          </p:cNvSpPr>
          <p:nvPr>
            <p:ph type="dt" sz="half" idx="10"/>
          </p:nvPr>
        </p:nvSpPr>
        <p:spPr/>
        <p:txBody>
          <a:bodyPr/>
          <a:lstStyle/>
          <a:p>
            <a:fld id="{1DEF0F01-0CA6-4705-AED2-95F27A9E6C60}" type="datetimeFigureOut">
              <a:rPr lang="en-IL" smtClean="0"/>
              <a:t>10/27/2025</a:t>
            </a:fld>
            <a:endParaRPr lang="en-IL"/>
          </a:p>
        </p:txBody>
      </p:sp>
      <p:sp>
        <p:nvSpPr>
          <p:cNvPr id="5" name="Footer Placeholder 4">
            <a:extLst>
              <a:ext uri="{FF2B5EF4-FFF2-40B4-BE49-F238E27FC236}">
                <a16:creationId xmlns:a16="http://schemas.microsoft.com/office/drawing/2014/main" id="{90F785A9-1A68-BB22-E921-CF33C94EB8B1}"/>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D4E09F0E-5CFB-80CC-CD9A-0159B480D38D}"/>
              </a:ext>
            </a:extLst>
          </p:cNvPr>
          <p:cNvSpPr>
            <a:spLocks noGrp="1"/>
          </p:cNvSpPr>
          <p:nvPr>
            <p:ph type="sldNum" sz="quarter" idx="12"/>
          </p:nvPr>
        </p:nvSpPr>
        <p:spPr/>
        <p:txBody>
          <a:bodyPr/>
          <a:lstStyle/>
          <a:p>
            <a:fld id="{506B2E59-56BD-41F8-AED5-AA265AF17972}" type="slidenum">
              <a:rPr lang="en-IL" smtClean="0"/>
              <a:t>‹#›</a:t>
            </a:fld>
            <a:endParaRPr lang="en-IL"/>
          </a:p>
        </p:txBody>
      </p:sp>
    </p:spTree>
    <p:extLst>
      <p:ext uri="{BB962C8B-B14F-4D97-AF65-F5344CB8AC3E}">
        <p14:creationId xmlns:p14="http://schemas.microsoft.com/office/powerpoint/2010/main" val="897762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0A5CE-C453-14E7-0877-08FF6FD5373F}"/>
              </a:ext>
            </a:extLst>
          </p:cNvPr>
          <p:cNvSpPr>
            <a:spLocks noGrp="1"/>
          </p:cNvSpPr>
          <p:nvPr>
            <p:ph type="title" orient="vert"/>
          </p:nvPr>
        </p:nvSpPr>
        <p:spPr>
          <a:xfrm>
            <a:off x="8724900" y="365125"/>
            <a:ext cx="2628900" cy="5811838"/>
          </a:xfrm>
        </p:spPr>
        <p:txBody>
          <a:bodyPr vert="eaVert"/>
          <a:lstStyle/>
          <a:p>
            <a:r>
              <a:rPr lang="en"/>
              <a:t>Click to edit Master title style</a:t>
            </a:r>
            <a:endParaRPr lang="en-IL"/>
          </a:p>
        </p:txBody>
      </p:sp>
      <p:sp>
        <p:nvSpPr>
          <p:cNvPr id="3" name="Vertical Text Placeholder 2">
            <a:extLst>
              <a:ext uri="{FF2B5EF4-FFF2-40B4-BE49-F238E27FC236}">
                <a16:creationId xmlns:a16="http://schemas.microsoft.com/office/drawing/2014/main" id="{C9F895FA-8F12-601B-E95F-258B96EF6A35}"/>
              </a:ext>
            </a:extLst>
          </p:cNvPr>
          <p:cNvSpPr>
            <a:spLocks noGrp="1"/>
          </p:cNvSpPr>
          <p:nvPr>
            <p:ph type="body" orient="vert" idx="1"/>
          </p:nvPr>
        </p:nvSpPr>
        <p:spPr>
          <a:xfrm>
            <a:off x="838200" y="365125"/>
            <a:ext cx="7734300" cy="5811838"/>
          </a:xfrm>
        </p:spPr>
        <p:txBody>
          <a:bodyPr vert="eaVert"/>
          <a:lstStyle/>
          <a:p>
            <a:pPr lvl="0"/>
            <a:r>
              <a:rPr lang="en"/>
              <a:t>Click to edit Master text styles</a:t>
            </a:r>
          </a:p>
          <a:p>
            <a:pPr lvl="1"/>
            <a:r>
              <a:rPr lang="en"/>
              <a:t>Second level</a:t>
            </a:r>
          </a:p>
          <a:p>
            <a:pPr lvl="2"/>
            <a:r>
              <a:rPr lang="en"/>
              <a:t>Third level</a:t>
            </a:r>
          </a:p>
          <a:p>
            <a:pPr lvl="3"/>
            <a:r>
              <a:rPr lang="en"/>
              <a:t>Fourth level</a:t>
            </a:r>
          </a:p>
          <a:p>
            <a:pPr lvl="4"/>
            <a:r>
              <a:rPr lang="en"/>
              <a:t>Fifth level</a:t>
            </a:r>
            <a:endParaRPr lang="en-IL"/>
          </a:p>
        </p:txBody>
      </p:sp>
      <p:sp>
        <p:nvSpPr>
          <p:cNvPr id="4" name="Date Placeholder 3">
            <a:extLst>
              <a:ext uri="{FF2B5EF4-FFF2-40B4-BE49-F238E27FC236}">
                <a16:creationId xmlns:a16="http://schemas.microsoft.com/office/drawing/2014/main" id="{F4C92EA9-2270-EEFA-06CC-E2601590963F}"/>
              </a:ext>
            </a:extLst>
          </p:cNvPr>
          <p:cNvSpPr>
            <a:spLocks noGrp="1"/>
          </p:cNvSpPr>
          <p:nvPr>
            <p:ph type="dt" sz="half" idx="10"/>
          </p:nvPr>
        </p:nvSpPr>
        <p:spPr/>
        <p:txBody>
          <a:bodyPr/>
          <a:lstStyle/>
          <a:p>
            <a:fld id="{1DEF0F01-0CA6-4705-AED2-95F27A9E6C60}" type="datetimeFigureOut">
              <a:rPr lang="en-IL" smtClean="0"/>
              <a:t>10/27/2025</a:t>
            </a:fld>
            <a:endParaRPr lang="en-IL"/>
          </a:p>
        </p:txBody>
      </p:sp>
      <p:sp>
        <p:nvSpPr>
          <p:cNvPr id="5" name="Footer Placeholder 4">
            <a:extLst>
              <a:ext uri="{FF2B5EF4-FFF2-40B4-BE49-F238E27FC236}">
                <a16:creationId xmlns:a16="http://schemas.microsoft.com/office/drawing/2014/main" id="{CF8908D8-5633-FEA3-803E-87B508B6DB16}"/>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0BE02BA0-EC92-DC61-7E85-E92AD754D5FE}"/>
              </a:ext>
            </a:extLst>
          </p:cNvPr>
          <p:cNvSpPr>
            <a:spLocks noGrp="1"/>
          </p:cNvSpPr>
          <p:nvPr>
            <p:ph type="sldNum" sz="quarter" idx="12"/>
          </p:nvPr>
        </p:nvSpPr>
        <p:spPr/>
        <p:txBody>
          <a:bodyPr/>
          <a:lstStyle/>
          <a:p>
            <a:fld id="{506B2E59-56BD-41F8-AED5-AA265AF17972}" type="slidenum">
              <a:rPr lang="en-IL" smtClean="0"/>
              <a:t>‹#›</a:t>
            </a:fld>
            <a:endParaRPr lang="en-IL"/>
          </a:p>
        </p:txBody>
      </p:sp>
    </p:spTree>
    <p:extLst>
      <p:ext uri="{BB962C8B-B14F-4D97-AF65-F5344CB8AC3E}">
        <p14:creationId xmlns:p14="http://schemas.microsoft.com/office/powerpoint/2010/main" val="2038112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BB398-401B-1747-37D9-1473351D3EFD}"/>
              </a:ext>
            </a:extLst>
          </p:cNvPr>
          <p:cNvSpPr>
            <a:spLocks noGrp="1"/>
          </p:cNvSpPr>
          <p:nvPr>
            <p:ph type="title"/>
          </p:nvPr>
        </p:nvSpPr>
        <p:spPr/>
        <p:txBody>
          <a:bodyPr/>
          <a:lstStyle/>
          <a:p>
            <a:r>
              <a:rPr lang="en"/>
              <a:t>Click to edit Master title style</a:t>
            </a:r>
            <a:endParaRPr lang="en-IL"/>
          </a:p>
        </p:txBody>
      </p:sp>
      <p:sp>
        <p:nvSpPr>
          <p:cNvPr id="3" name="Content Placeholder 2">
            <a:extLst>
              <a:ext uri="{FF2B5EF4-FFF2-40B4-BE49-F238E27FC236}">
                <a16:creationId xmlns:a16="http://schemas.microsoft.com/office/drawing/2014/main" id="{9828ED73-A847-624C-4644-52B57203A875}"/>
              </a:ext>
            </a:extLst>
          </p:cNvPr>
          <p:cNvSpPr>
            <a:spLocks noGrp="1"/>
          </p:cNvSpPr>
          <p:nvPr>
            <p:ph idx="1"/>
          </p:nvPr>
        </p:nvSpPr>
        <p:spPr/>
        <p:txBody>
          <a:bodyPr/>
          <a:lstStyle/>
          <a:p>
            <a:pPr lvl="0"/>
            <a:r>
              <a:rPr lang="en"/>
              <a:t>Click to edit Master text styles</a:t>
            </a:r>
          </a:p>
          <a:p>
            <a:pPr lvl="1"/>
            <a:r>
              <a:rPr lang="en"/>
              <a:t>Second level</a:t>
            </a:r>
          </a:p>
          <a:p>
            <a:pPr lvl="2"/>
            <a:r>
              <a:rPr lang="en"/>
              <a:t>Third level</a:t>
            </a:r>
          </a:p>
          <a:p>
            <a:pPr lvl="3"/>
            <a:r>
              <a:rPr lang="en"/>
              <a:t>Fourth level</a:t>
            </a:r>
          </a:p>
          <a:p>
            <a:pPr lvl="4"/>
            <a:r>
              <a:rPr lang="en"/>
              <a:t>Fifth level</a:t>
            </a:r>
            <a:endParaRPr lang="en-IL"/>
          </a:p>
        </p:txBody>
      </p:sp>
      <p:sp>
        <p:nvSpPr>
          <p:cNvPr id="4" name="Date Placeholder 3">
            <a:extLst>
              <a:ext uri="{FF2B5EF4-FFF2-40B4-BE49-F238E27FC236}">
                <a16:creationId xmlns:a16="http://schemas.microsoft.com/office/drawing/2014/main" id="{2510905A-2BED-D85A-DF9C-F2256A924751}"/>
              </a:ext>
            </a:extLst>
          </p:cNvPr>
          <p:cNvSpPr>
            <a:spLocks noGrp="1"/>
          </p:cNvSpPr>
          <p:nvPr>
            <p:ph type="dt" sz="half" idx="10"/>
          </p:nvPr>
        </p:nvSpPr>
        <p:spPr/>
        <p:txBody>
          <a:bodyPr/>
          <a:lstStyle/>
          <a:p>
            <a:fld id="{1DEF0F01-0CA6-4705-AED2-95F27A9E6C60}" type="datetimeFigureOut">
              <a:rPr lang="en-IL" smtClean="0"/>
              <a:t>10/27/2025</a:t>
            </a:fld>
            <a:endParaRPr lang="en-IL"/>
          </a:p>
        </p:txBody>
      </p:sp>
      <p:sp>
        <p:nvSpPr>
          <p:cNvPr id="5" name="Footer Placeholder 4">
            <a:extLst>
              <a:ext uri="{FF2B5EF4-FFF2-40B4-BE49-F238E27FC236}">
                <a16:creationId xmlns:a16="http://schemas.microsoft.com/office/drawing/2014/main" id="{3B2E8269-BE2E-BC37-0C01-5E869C0FB844}"/>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98A3CF04-165B-C1C1-ECAF-FB14A0D3FCDB}"/>
              </a:ext>
            </a:extLst>
          </p:cNvPr>
          <p:cNvSpPr>
            <a:spLocks noGrp="1"/>
          </p:cNvSpPr>
          <p:nvPr>
            <p:ph type="sldNum" sz="quarter" idx="12"/>
          </p:nvPr>
        </p:nvSpPr>
        <p:spPr/>
        <p:txBody>
          <a:bodyPr/>
          <a:lstStyle/>
          <a:p>
            <a:fld id="{506B2E59-56BD-41F8-AED5-AA265AF17972}" type="slidenum">
              <a:rPr lang="en-IL" smtClean="0"/>
              <a:t>‹#›</a:t>
            </a:fld>
            <a:endParaRPr lang="en-IL"/>
          </a:p>
        </p:txBody>
      </p:sp>
    </p:spTree>
    <p:extLst>
      <p:ext uri="{BB962C8B-B14F-4D97-AF65-F5344CB8AC3E}">
        <p14:creationId xmlns:p14="http://schemas.microsoft.com/office/powerpoint/2010/main" val="1425170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72E50-F35B-8A11-83E5-D69969AE246F}"/>
              </a:ext>
            </a:extLst>
          </p:cNvPr>
          <p:cNvSpPr>
            <a:spLocks noGrp="1"/>
          </p:cNvSpPr>
          <p:nvPr>
            <p:ph type="title"/>
          </p:nvPr>
        </p:nvSpPr>
        <p:spPr>
          <a:xfrm>
            <a:off x="831850" y="1709738"/>
            <a:ext cx="10515600" cy="2852737"/>
          </a:xfrm>
        </p:spPr>
        <p:txBody>
          <a:bodyPr anchor="b"/>
          <a:lstStyle>
            <a:lvl1pPr>
              <a:defRPr sz="6000"/>
            </a:lvl1pPr>
          </a:lstStyle>
          <a:p>
            <a:r>
              <a:rPr lang="en"/>
              <a:t>Click to edit Master title style</a:t>
            </a:r>
            <a:endParaRPr lang="en-IL"/>
          </a:p>
        </p:txBody>
      </p:sp>
      <p:sp>
        <p:nvSpPr>
          <p:cNvPr id="3" name="Text Placeholder 2">
            <a:extLst>
              <a:ext uri="{FF2B5EF4-FFF2-40B4-BE49-F238E27FC236}">
                <a16:creationId xmlns:a16="http://schemas.microsoft.com/office/drawing/2014/main" id="{6328444C-E053-8F3C-C10F-710659CBE0A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
              <a:t>Click to edit Master text styles</a:t>
            </a:r>
          </a:p>
        </p:txBody>
      </p:sp>
      <p:sp>
        <p:nvSpPr>
          <p:cNvPr id="4" name="Date Placeholder 3">
            <a:extLst>
              <a:ext uri="{FF2B5EF4-FFF2-40B4-BE49-F238E27FC236}">
                <a16:creationId xmlns:a16="http://schemas.microsoft.com/office/drawing/2014/main" id="{ECEA5E52-1C85-3A1D-9DAA-B5C1A0C89E1D}"/>
              </a:ext>
            </a:extLst>
          </p:cNvPr>
          <p:cNvSpPr>
            <a:spLocks noGrp="1"/>
          </p:cNvSpPr>
          <p:nvPr>
            <p:ph type="dt" sz="half" idx="10"/>
          </p:nvPr>
        </p:nvSpPr>
        <p:spPr/>
        <p:txBody>
          <a:bodyPr/>
          <a:lstStyle/>
          <a:p>
            <a:fld id="{1DEF0F01-0CA6-4705-AED2-95F27A9E6C60}" type="datetimeFigureOut">
              <a:rPr lang="en-IL" smtClean="0"/>
              <a:t>10/27/2025</a:t>
            </a:fld>
            <a:endParaRPr lang="en-IL"/>
          </a:p>
        </p:txBody>
      </p:sp>
      <p:sp>
        <p:nvSpPr>
          <p:cNvPr id="5" name="Footer Placeholder 4">
            <a:extLst>
              <a:ext uri="{FF2B5EF4-FFF2-40B4-BE49-F238E27FC236}">
                <a16:creationId xmlns:a16="http://schemas.microsoft.com/office/drawing/2014/main" id="{592917E3-972D-4022-7E67-10F7FF9528CC}"/>
              </a:ext>
            </a:extLst>
          </p:cNvPr>
          <p:cNvSpPr>
            <a:spLocks noGrp="1"/>
          </p:cNvSpPr>
          <p:nvPr>
            <p:ph type="ftr" sz="quarter" idx="11"/>
          </p:nvPr>
        </p:nvSpPr>
        <p:spPr/>
        <p:txBody>
          <a:bodyPr/>
          <a:lstStyle/>
          <a:p>
            <a:endParaRPr lang="en-IL"/>
          </a:p>
        </p:txBody>
      </p:sp>
      <p:sp>
        <p:nvSpPr>
          <p:cNvPr id="6" name="Slide Number Placeholder 5">
            <a:extLst>
              <a:ext uri="{FF2B5EF4-FFF2-40B4-BE49-F238E27FC236}">
                <a16:creationId xmlns:a16="http://schemas.microsoft.com/office/drawing/2014/main" id="{40A5C11D-73C4-FFA0-B8CF-5A212FFB9F82}"/>
              </a:ext>
            </a:extLst>
          </p:cNvPr>
          <p:cNvSpPr>
            <a:spLocks noGrp="1"/>
          </p:cNvSpPr>
          <p:nvPr>
            <p:ph type="sldNum" sz="quarter" idx="12"/>
          </p:nvPr>
        </p:nvSpPr>
        <p:spPr/>
        <p:txBody>
          <a:bodyPr/>
          <a:lstStyle/>
          <a:p>
            <a:fld id="{506B2E59-56BD-41F8-AED5-AA265AF17972}" type="slidenum">
              <a:rPr lang="en-IL" smtClean="0"/>
              <a:t>‹#›</a:t>
            </a:fld>
            <a:endParaRPr lang="en-IL"/>
          </a:p>
        </p:txBody>
      </p:sp>
    </p:spTree>
    <p:extLst>
      <p:ext uri="{BB962C8B-B14F-4D97-AF65-F5344CB8AC3E}">
        <p14:creationId xmlns:p14="http://schemas.microsoft.com/office/powerpoint/2010/main" val="3484740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D396D-ED7E-29E3-E6B2-7BA4BB1810E2}"/>
              </a:ext>
            </a:extLst>
          </p:cNvPr>
          <p:cNvSpPr>
            <a:spLocks noGrp="1"/>
          </p:cNvSpPr>
          <p:nvPr>
            <p:ph type="title"/>
          </p:nvPr>
        </p:nvSpPr>
        <p:spPr/>
        <p:txBody>
          <a:bodyPr/>
          <a:lstStyle/>
          <a:p>
            <a:r>
              <a:rPr lang="en"/>
              <a:t>Click to edit Master title style</a:t>
            </a:r>
            <a:endParaRPr lang="en-IL"/>
          </a:p>
        </p:txBody>
      </p:sp>
      <p:sp>
        <p:nvSpPr>
          <p:cNvPr id="3" name="Content Placeholder 2">
            <a:extLst>
              <a:ext uri="{FF2B5EF4-FFF2-40B4-BE49-F238E27FC236}">
                <a16:creationId xmlns:a16="http://schemas.microsoft.com/office/drawing/2014/main" id="{64A82590-801B-28A2-E450-47E6EA5A5F14}"/>
              </a:ext>
            </a:extLst>
          </p:cNvPr>
          <p:cNvSpPr>
            <a:spLocks noGrp="1"/>
          </p:cNvSpPr>
          <p:nvPr>
            <p:ph sz="half" idx="1"/>
          </p:nvPr>
        </p:nvSpPr>
        <p:spPr>
          <a:xfrm>
            <a:off x="838200" y="1825625"/>
            <a:ext cx="5181600" cy="4351338"/>
          </a:xfrm>
        </p:spPr>
        <p:txBody>
          <a:bodyPr/>
          <a:lstStyle/>
          <a:p>
            <a:pPr lvl="0"/>
            <a:r>
              <a:rPr lang="en"/>
              <a:t>Click to edit Master text styles</a:t>
            </a:r>
          </a:p>
          <a:p>
            <a:pPr lvl="1"/>
            <a:r>
              <a:rPr lang="en"/>
              <a:t>Second level</a:t>
            </a:r>
          </a:p>
          <a:p>
            <a:pPr lvl="2"/>
            <a:r>
              <a:rPr lang="en"/>
              <a:t>Third level</a:t>
            </a:r>
          </a:p>
          <a:p>
            <a:pPr lvl="3"/>
            <a:r>
              <a:rPr lang="en"/>
              <a:t>Fourth level</a:t>
            </a:r>
          </a:p>
          <a:p>
            <a:pPr lvl="4"/>
            <a:r>
              <a:rPr lang="en"/>
              <a:t>Fifth level</a:t>
            </a:r>
            <a:endParaRPr lang="en-IL"/>
          </a:p>
        </p:txBody>
      </p:sp>
      <p:sp>
        <p:nvSpPr>
          <p:cNvPr id="4" name="Content Placeholder 3">
            <a:extLst>
              <a:ext uri="{FF2B5EF4-FFF2-40B4-BE49-F238E27FC236}">
                <a16:creationId xmlns:a16="http://schemas.microsoft.com/office/drawing/2014/main" id="{49CE8A9B-FDE2-00C3-CA23-18ABC47FBA53}"/>
              </a:ext>
            </a:extLst>
          </p:cNvPr>
          <p:cNvSpPr>
            <a:spLocks noGrp="1"/>
          </p:cNvSpPr>
          <p:nvPr>
            <p:ph sz="half" idx="2"/>
          </p:nvPr>
        </p:nvSpPr>
        <p:spPr>
          <a:xfrm>
            <a:off x="6172200" y="1825625"/>
            <a:ext cx="5181600" cy="4351338"/>
          </a:xfrm>
        </p:spPr>
        <p:txBody>
          <a:bodyPr/>
          <a:lstStyle/>
          <a:p>
            <a:pPr lvl="0"/>
            <a:r>
              <a:rPr lang="en"/>
              <a:t>Click to edit Master text styles</a:t>
            </a:r>
          </a:p>
          <a:p>
            <a:pPr lvl="1"/>
            <a:r>
              <a:rPr lang="en"/>
              <a:t>Second level</a:t>
            </a:r>
          </a:p>
          <a:p>
            <a:pPr lvl="2"/>
            <a:r>
              <a:rPr lang="en"/>
              <a:t>Third level</a:t>
            </a:r>
          </a:p>
          <a:p>
            <a:pPr lvl="3"/>
            <a:r>
              <a:rPr lang="en"/>
              <a:t>Fourth level</a:t>
            </a:r>
          </a:p>
          <a:p>
            <a:pPr lvl="4"/>
            <a:r>
              <a:rPr lang="en"/>
              <a:t>Fifth level</a:t>
            </a:r>
            <a:endParaRPr lang="en-IL"/>
          </a:p>
        </p:txBody>
      </p:sp>
      <p:sp>
        <p:nvSpPr>
          <p:cNvPr id="5" name="Date Placeholder 4">
            <a:extLst>
              <a:ext uri="{FF2B5EF4-FFF2-40B4-BE49-F238E27FC236}">
                <a16:creationId xmlns:a16="http://schemas.microsoft.com/office/drawing/2014/main" id="{3197AFB6-47C5-8914-DBF1-349BC9377BE2}"/>
              </a:ext>
            </a:extLst>
          </p:cNvPr>
          <p:cNvSpPr>
            <a:spLocks noGrp="1"/>
          </p:cNvSpPr>
          <p:nvPr>
            <p:ph type="dt" sz="half" idx="10"/>
          </p:nvPr>
        </p:nvSpPr>
        <p:spPr/>
        <p:txBody>
          <a:bodyPr/>
          <a:lstStyle/>
          <a:p>
            <a:fld id="{1DEF0F01-0CA6-4705-AED2-95F27A9E6C60}" type="datetimeFigureOut">
              <a:rPr lang="en-IL" smtClean="0"/>
              <a:t>10/27/2025</a:t>
            </a:fld>
            <a:endParaRPr lang="en-IL"/>
          </a:p>
        </p:txBody>
      </p:sp>
      <p:sp>
        <p:nvSpPr>
          <p:cNvPr id="6" name="Footer Placeholder 5">
            <a:extLst>
              <a:ext uri="{FF2B5EF4-FFF2-40B4-BE49-F238E27FC236}">
                <a16:creationId xmlns:a16="http://schemas.microsoft.com/office/drawing/2014/main" id="{796B1D58-992C-5BD4-638B-25D431C4E024}"/>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700A1470-3DA3-8D53-8F46-60AB38E99766}"/>
              </a:ext>
            </a:extLst>
          </p:cNvPr>
          <p:cNvSpPr>
            <a:spLocks noGrp="1"/>
          </p:cNvSpPr>
          <p:nvPr>
            <p:ph type="sldNum" sz="quarter" idx="12"/>
          </p:nvPr>
        </p:nvSpPr>
        <p:spPr/>
        <p:txBody>
          <a:bodyPr/>
          <a:lstStyle/>
          <a:p>
            <a:fld id="{506B2E59-56BD-41F8-AED5-AA265AF17972}" type="slidenum">
              <a:rPr lang="en-IL" smtClean="0"/>
              <a:t>‹#›</a:t>
            </a:fld>
            <a:endParaRPr lang="en-IL"/>
          </a:p>
        </p:txBody>
      </p:sp>
    </p:spTree>
    <p:extLst>
      <p:ext uri="{BB962C8B-B14F-4D97-AF65-F5344CB8AC3E}">
        <p14:creationId xmlns:p14="http://schemas.microsoft.com/office/powerpoint/2010/main" val="2603535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C7404-C421-7F34-959C-0872465E38EB}"/>
              </a:ext>
            </a:extLst>
          </p:cNvPr>
          <p:cNvSpPr>
            <a:spLocks noGrp="1"/>
          </p:cNvSpPr>
          <p:nvPr>
            <p:ph type="title"/>
          </p:nvPr>
        </p:nvSpPr>
        <p:spPr>
          <a:xfrm>
            <a:off x="839788" y="365125"/>
            <a:ext cx="10515600" cy="1325563"/>
          </a:xfrm>
        </p:spPr>
        <p:txBody>
          <a:bodyPr/>
          <a:lstStyle/>
          <a:p>
            <a:r>
              <a:rPr lang="en"/>
              <a:t>Click to edit Master title style</a:t>
            </a:r>
            <a:endParaRPr lang="en-IL"/>
          </a:p>
        </p:txBody>
      </p:sp>
      <p:sp>
        <p:nvSpPr>
          <p:cNvPr id="3" name="Text Placeholder 2">
            <a:extLst>
              <a:ext uri="{FF2B5EF4-FFF2-40B4-BE49-F238E27FC236}">
                <a16:creationId xmlns:a16="http://schemas.microsoft.com/office/drawing/2014/main" id="{D1D5FB79-06CE-CF63-5396-1CE4302C4B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
              <a:t>Click to edit Master text styles</a:t>
            </a:r>
          </a:p>
        </p:txBody>
      </p:sp>
      <p:sp>
        <p:nvSpPr>
          <p:cNvPr id="4" name="Content Placeholder 3">
            <a:extLst>
              <a:ext uri="{FF2B5EF4-FFF2-40B4-BE49-F238E27FC236}">
                <a16:creationId xmlns:a16="http://schemas.microsoft.com/office/drawing/2014/main" id="{DA89E376-4071-F495-B813-A12702828CD5}"/>
              </a:ext>
            </a:extLst>
          </p:cNvPr>
          <p:cNvSpPr>
            <a:spLocks noGrp="1"/>
          </p:cNvSpPr>
          <p:nvPr>
            <p:ph sz="half" idx="2"/>
          </p:nvPr>
        </p:nvSpPr>
        <p:spPr>
          <a:xfrm>
            <a:off x="839788" y="2505075"/>
            <a:ext cx="5157787" cy="3684588"/>
          </a:xfrm>
        </p:spPr>
        <p:txBody>
          <a:bodyPr/>
          <a:lstStyle/>
          <a:p>
            <a:pPr lvl="0"/>
            <a:r>
              <a:rPr lang="en"/>
              <a:t>Click to edit Master text styles</a:t>
            </a:r>
          </a:p>
          <a:p>
            <a:pPr lvl="1"/>
            <a:r>
              <a:rPr lang="en"/>
              <a:t>Second level</a:t>
            </a:r>
          </a:p>
          <a:p>
            <a:pPr lvl="2"/>
            <a:r>
              <a:rPr lang="en"/>
              <a:t>Third level</a:t>
            </a:r>
          </a:p>
          <a:p>
            <a:pPr lvl="3"/>
            <a:r>
              <a:rPr lang="en"/>
              <a:t>Fourth level</a:t>
            </a:r>
          </a:p>
          <a:p>
            <a:pPr lvl="4"/>
            <a:r>
              <a:rPr lang="en"/>
              <a:t>Fifth level</a:t>
            </a:r>
            <a:endParaRPr lang="en-IL"/>
          </a:p>
        </p:txBody>
      </p:sp>
      <p:sp>
        <p:nvSpPr>
          <p:cNvPr id="5" name="Text Placeholder 4">
            <a:extLst>
              <a:ext uri="{FF2B5EF4-FFF2-40B4-BE49-F238E27FC236}">
                <a16:creationId xmlns:a16="http://schemas.microsoft.com/office/drawing/2014/main" id="{A9FC0003-DCFA-A9DA-5B1A-AE7C25769F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
              <a:t>Click to edit Master text styles</a:t>
            </a:r>
          </a:p>
        </p:txBody>
      </p:sp>
      <p:sp>
        <p:nvSpPr>
          <p:cNvPr id="6" name="Content Placeholder 5">
            <a:extLst>
              <a:ext uri="{FF2B5EF4-FFF2-40B4-BE49-F238E27FC236}">
                <a16:creationId xmlns:a16="http://schemas.microsoft.com/office/drawing/2014/main" id="{D287B166-27E4-0E7C-C376-39FD7760A9D7}"/>
              </a:ext>
            </a:extLst>
          </p:cNvPr>
          <p:cNvSpPr>
            <a:spLocks noGrp="1"/>
          </p:cNvSpPr>
          <p:nvPr>
            <p:ph sz="quarter" idx="4"/>
          </p:nvPr>
        </p:nvSpPr>
        <p:spPr>
          <a:xfrm>
            <a:off x="6172200" y="2505075"/>
            <a:ext cx="5183188" cy="3684588"/>
          </a:xfrm>
        </p:spPr>
        <p:txBody>
          <a:bodyPr/>
          <a:lstStyle/>
          <a:p>
            <a:pPr lvl="0"/>
            <a:r>
              <a:rPr lang="en"/>
              <a:t>Click to edit Master text styles</a:t>
            </a:r>
          </a:p>
          <a:p>
            <a:pPr lvl="1"/>
            <a:r>
              <a:rPr lang="en"/>
              <a:t>Second level</a:t>
            </a:r>
          </a:p>
          <a:p>
            <a:pPr lvl="2"/>
            <a:r>
              <a:rPr lang="en"/>
              <a:t>Third level</a:t>
            </a:r>
          </a:p>
          <a:p>
            <a:pPr lvl="3"/>
            <a:r>
              <a:rPr lang="en"/>
              <a:t>Fourth level</a:t>
            </a:r>
          </a:p>
          <a:p>
            <a:pPr lvl="4"/>
            <a:r>
              <a:rPr lang="en"/>
              <a:t>Fifth level</a:t>
            </a:r>
            <a:endParaRPr lang="en-IL"/>
          </a:p>
        </p:txBody>
      </p:sp>
      <p:sp>
        <p:nvSpPr>
          <p:cNvPr id="7" name="Date Placeholder 6">
            <a:extLst>
              <a:ext uri="{FF2B5EF4-FFF2-40B4-BE49-F238E27FC236}">
                <a16:creationId xmlns:a16="http://schemas.microsoft.com/office/drawing/2014/main" id="{9EA221F1-3D90-E0B1-FEF7-796530490B9B}"/>
              </a:ext>
            </a:extLst>
          </p:cNvPr>
          <p:cNvSpPr>
            <a:spLocks noGrp="1"/>
          </p:cNvSpPr>
          <p:nvPr>
            <p:ph type="dt" sz="half" idx="10"/>
          </p:nvPr>
        </p:nvSpPr>
        <p:spPr/>
        <p:txBody>
          <a:bodyPr/>
          <a:lstStyle/>
          <a:p>
            <a:fld id="{1DEF0F01-0CA6-4705-AED2-95F27A9E6C60}" type="datetimeFigureOut">
              <a:rPr lang="en-IL" smtClean="0"/>
              <a:t>10/27/2025</a:t>
            </a:fld>
            <a:endParaRPr lang="en-IL"/>
          </a:p>
        </p:txBody>
      </p:sp>
      <p:sp>
        <p:nvSpPr>
          <p:cNvPr id="8" name="Footer Placeholder 7">
            <a:extLst>
              <a:ext uri="{FF2B5EF4-FFF2-40B4-BE49-F238E27FC236}">
                <a16:creationId xmlns:a16="http://schemas.microsoft.com/office/drawing/2014/main" id="{F106C42C-BCC5-E1FF-131B-7F2B42474DAD}"/>
              </a:ext>
            </a:extLst>
          </p:cNvPr>
          <p:cNvSpPr>
            <a:spLocks noGrp="1"/>
          </p:cNvSpPr>
          <p:nvPr>
            <p:ph type="ftr" sz="quarter" idx="11"/>
          </p:nvPr>
        </p:nvSpPr>
        <p:spPr/>
        <p:txBody>
          <a:bodyPr/>
          <a:lstStyle/>
          <a:p>
            <a:endParaRPr lang="en-IL"/>
          </a:p>
        </p:txBody>
      </p:sp>
      <p:sp>
        <p:nvSpPr>
          <p:cNvPr id="9" name="Slide Number Placeholder 8">
            <a:extLst>
              <a:ext uri="{FF2B5EF4-FFF2-40B4-BE49-F238E27FC236}">
                <a16:creationId xmlns:a16="http://schemas.microsoft.com/office/drawing/2014/main" id="{6BF50E80-4864-7398-AC6A-18DEA858FFAE}"/>
              </a:ext>
            </a:extLst>
          </p:cNvPr>
          <p:cNvSpPr>
            <a:spLocks noGrp="1"/>
          </p:cNvSpPr>
          <p:nvPr>
            <p:ph type="sldNum" sz="quarter" idx="12"/>
          </p:nvPr>
        </p:nvSpPr>
        <p:spPr/>
        <p:txBody>
          <a:bodyPr/>
          <a:lstStyle/>
          <a:p>
            <a:fld id="{506B2E59-56BD-41F8-AED5-AA265AF17972}" type="slidenum">
              <a:rPr lang="en-IL" smtClean="0"/>
              <a:t>‹#›</a:t>
            </a:fld>
            <a:endParaRPr lang="en-IL"/>
          </a:p>
        </p:txBody>
      </p:sp>
    </p:spTree>
    <p:extLst>
      <p:ext uri="{BB962C8B-B14F-4D97-AF65-F5344CB8AC3E}">
        <p14:creationId xmlns:p14="http://schemas.microsoft.com/office/powerpoint/2010/main" val="3861906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DC2EE-A79D-5A6B-114D-1311887EA1CF}"/>
              </a:ext>
            </a:extLst>
          </p:cNvPr>
          <p:cNvSpPr>
            <a:spLocks noGrp="1"/>
          </p:cNvSpPr>
          <p:nvPr>
            <p:ph type="title"/>
          </p:nvPr>
        </p:nvSpPr>
        <p:spPr/>
        <p:txBody>
          <a:bodyPr/>
          <a:lstStyle/>
          <a:p>
            <a:r>
              <a:rPr lang="en"/>
              <a:t>Click to edit Master title style</a:t>
            </a:r>
            <a:endParaRPr lang="en-IL"/>
          </a:p>
        </p:txBody>
      </p:sp>
      <p:sp>
        <p:nvSpPr>
          <p:cNvPr id="3" name="Date Placeholder 2">
            <a:extLst>
              <a:ext uri="{FF2B5EF4-FFF2-40B4-BE49-F238E27FC236}">
                <a16:creationId xmlns:a16="http://schemas.microsoft.com/office/drawing/2014/main" id="{B42FB3D7-8E38-79FD-EAF0-BAD5BC491C59}"/>
              </a:ext>
            </a:extLst>
          </p:cNvPr>
          <p:cNvSpPr>
            <a:spLocks noGrp="1"/>
          </p:cNvSpPr>
          <p:nvPr>
            <p:ph type="dt" sz="half" idx="10"/>
          </p:nvPr>
        </p:nvSpPr>
        <p:spPr/>
        <p:txBody>
          <a:bodyPr/>
          <a:lstStyle/>
          <a:p>
            <a:fld id="{1DEF0F01-0CA6-4705-AED2-95F27A9E6C60}" type="datetimeFigureOut">
              <a:rPr lang="en-IL" smtClean="0"/>
              <a:t>10/27/2025</a:t>
            </a:fld>
            <a:endParaRPr lang="en-IL"/>
          </a:p>
        </p:txBody>
      </p:sp>
      <p:sp>
        <p:nvSpPr>
          <p:cNvPr id="4" name="Footer Placeholder 3">
            <a:extLst>
              <a:ext uri="{FF2B5EF4-FFF2-40B4-BE49-F238E27FC236}">
                <a16:creationId xmlns:a16="http://schemas.microsoft.com/office/drawing/2014/main" id="{FF38BFC5-A9DF-B6EB-E4ED-DFB1DE462530}"/>
              </a:ext>
            </a:extLst>
          </p:cNvPr>
          <p:cNvSpPr>
            <a:spLocks noGrp="1"/>
          </p:cNvSpPr>
          <p:nvPr>
            <p:ph type="ftr" sz="quarter" idx="11"/>
          </p:nvPr>
        </p:nvSpPr>
        <p:spPr/>
        <p:txBody>
          <a:bodyPr/>
          <a:lstStyle/>
          <a:p>
            <a:endParaRPr lang="en-IL"/>
          </a:p>
        </p:txBody>
      </p:sp>
      <p:sp>
        <p:nvSpPr>
          <p:cNvPr id="5" name="Slide Number Placeholder 4">
            <a:extLst>
              <a:ext uri="{FF2B5EF4-FFF2-40B4-BE49-F238E27FC236}">
                <a16:creationId xmlns:a16="http://schemas.microsoft.com/office/drawing/2014/main" id="{5D8AF258-1F79-9CD8-9671-772707E79244}"/>
              </a:ext>
            </a:extLst>
          </p:cNvPr>
          <p:cNvSpPr>
            <a:spLocks noGrp="1"/>
          </p:cNvSpPr>
          <p:nvPr>
            <p:ph type="sldNum" sz="quarter" idx="12"/>
          </p:nvPr>
        </p:nvSpPr>
        <p:spPr/>
        <p:txBody>
          <a:bodyPr/>
          <a:lstStyle/>
          <a:p>
            <a:fld id="{506B2E59-56BD-41F8-AED5-AA265AF17972}" type="slidenum">
              <a:rPr lang="en-IL" smtClean="0"/>
              <a:t>‹#›</a:t>
            </a:fld>
            <a:endParaRPr lang="en-IL"/>
          </a:p>
        </p:txBody>
      </p:sp>
    </p:spTree>
    <p:extLst>
      <p:ext uri="{BB962C8B-B14F-4D97-AF65-F5344CB8AC3E}">
        <p14:creationId xmlns:p14="http://schemas.microsoft.com/office/powerpoint/2010/main" val="2669451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4825D7-91AE-23FD-69A9-0FA172F9A4C3}"/>
              </a:ext>
            </a:extLst>
          </p:cNvPr>
          <p:cNvSpPr>
            <a:spLocks noGrp="1"/>
          </p:cNvSpPr>
          <p:nvPr>
            <p:ph type="dt" sz="half" idx="10"/>
          </p:nvPr>
        </p:nvSpPr>
        <p:spPr/>
        <p:txBody>
          <a:bodyPr/>
          <a:lstStyle/>
          <a:p>
            <a:fld id="{1DEF0F01-0CA6-4705-AED2-95F27A9E6C60}" type="datetimeFigureOut">
              <a:rPr lang="en-IL" smtClean="0"/>
              <a:t>10/27/2025</a:t>
            </a:fld>
            <a:endParaRPr lang="en-IL"/>
          </a:p>
        </p:txBody>
      </p:sp>
      <p:sp>
        <p:nvSpPr>
          <p:cNvPr id="3" name="Footer Placeholder 2">
            <a:extLst>
              <a:ext uri="{FF2B5EF4-FFF2-40B4-BE49-F238E27FC236}">
                <a16:creationId xmlns:a16="http://schemas.microsoft.com/office/drawing/2014/main" id="{5E21FFDC-1CE4-3255-B332-6901A324A264}"/>
              </a:ext>
            </a:extLst>
          </p:cNvPr>
          <p:cNvSpPr>
            <a:spLocks noGrp="1"/>
          </p:cNvSpPr>
          <p:nvPr>
            <p:ph type="ftr" sz="quarter" idx="11"/>
          </p:nvPr>
        </p:nvSpPr>
        <p:spPr/>
        <p:txBody>
          <a:bodyPr/>
          <a:lstStyle/>
          <a:p>
            <a:endParaRPr lang="en-IL"/>
          </a:p>
        </p:txBody>
      </p:sp>
      <p:sp>
        <p:nvSpPr>
          <p:cNvPr id="4" name="Slide Number Placeholder 3">
            <a:extLst>
              <a:ext uri="{FF2B5EF4-FFF2-40B4-BE49-F238E27FC236}">
                <a16:creationId xmlns:a16="http://schemas.microsoft.com/office/drawing/2014/main" id="{9A275D71-00BD-FB56-4D7C-430F2E81296F}"/>
              </a:ext>
            </a:extLst>
          </p:cNvPr>
          <p:cNvSpPr>
            <a:spLocks noGrp="1"/>
          </p:cNvSpPr>
          <p:nvPr>
            <p:ph type="sldNum" sz="quarter" idx="12"/>
          </p:nvPr>
        </p:nvSpPr>
        <p:spPr/>
        <p:txBody>
          <a:bodyPr/>
          <a:lstStyle/>
          <a:p>
            <a:fld id="{506B2E59-56BD-41F8-AED5-AA265AF17972}" type="slidenum">
              <a:rPr lang="en-IL" smtClean="0"/>
              <a:t>‹#›</a:t>
            </a:fld>
            <a:endParaRPr lang="en-IL"/>
          </a:p>
        </p:txBody>
      </p:sp>
    </p:spTree>
    <p:extLst>
      <p:ext uri="{BB962C8B-B14F-4D97-AF65-F5344CB8AC3E}">
        <p14:creationId xmlns:p14="http://schemas.microsoft.com/office/powerpoint/2010/main" val="2789111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40976-2547-6AE7-CF46-76991688E4F0}"/>
              </a:ext>
            </a:extLst>
          </p:cNvPr>
          <p:cNvSpPr>
            <a:spLocks noGrp="1"/>
          </p:cNvSpPr>
          <p:nvPr>
            <p:ph type="title"/>
          </p:nvPr>
        </p:nvSpPr>
        <p:spPr>
          <a:xfrm>
            <a:off x="839788" y="457200"/>
            <a:ext cx="3932237" cy="1600200"/>
          </a:xfrm>
        </p:spPr>
        <p:txBody>
          <a:bodyPr anchor="b"/>
          <a:lstStyle>
            <a:lvl1pPr>
              <a:defRPr sz="3200"/>
            </a:lvl1pPr>
          </a:lstStyle>
          <a:p>
            <a:r>
              <a:rPr lang="en"/>
              <a:t>Click to edit Master title style</a:t>
            </a:r>
            <a:endParaRPr lang="en-IL"/>
          </a:p>
        </p:txBody>
      </p:sp>
      <p:sp>
        <p:nvSpPr>
          <p:cNvPr id="3" name="Content Placeholder 2">
            <a:extLst>
              <a:ext uri="{FF2B5EF4-FFF2-40B4-BE49-F238E27FC236}">
                <a16:creationId xmlns:a16="http://schemas.microsoft.com/office/drawing/2014/main" id="{21A3C7AE-F6FA-81D8-D825-CBEA4DBB0B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
              <a:t>Click to edit Master text styles</a:t>
            </a:r>
          </a:p>
          <a:p>
            <a:pPr lvl="1"/>
            <a:r>
              <a:rPr lang="en"/>
              <a:t>Second level</a:t>
            </a:r>
          </a:p>
          <a:p>
            <a:pPr lvl="2"/>
            <a:r>
              <a:rPr lang="en"/>
              <a:t>Third level</a:t>
            </a:r>
          </a:p>
          <a:p>
            <a:pPr lvl="3"/>
            <a:r>
              <a:rPr lang="en"/>
              <a:t>Fourth level</a:t>
            </a:r>
          </a:p>
          <a:p>
            <a:pPr lvl="4"/>
            <a:r>
              <a:rPr lang="en"/>
              <a:t>Fifth level</a:t>
            </a:r>
            <a:endParaRPr lang="en-IL"/>
          </a:p>
        </p:txBody>
      </p:sp>
      <p:sp>
        <p:nvSpPr>
          <p:cNvPr id="4" name="Text Placeholder 3">
            <a:extLst>
              <a:ext uri="{FF2B5EF4-FFF2-40B4-BE49-F238E27FC236}">
                <a16:creationId xmlns:a16="http://schemas.microsoft.com/office/drawing/2014/main" id="{58AD441D-DC44-8EC3-E9D0-F593C1E3D8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
              <a:t>Click to edit Master text styles</a:t>
            </a:r>
          </a:p>
        </p:txBody>
      </p:sp>
      <p:sp>
        <p:nvSpPr>
          <p:cNvPr id="5" name="Date Placeholder 4">
            <a:extLst>
              <a:ext uri="{FF2B5EF4-FFF2-40B4-BE49-F238E27FC236}">
                <a16:creationId xmlns:a16="http://schemas.microsoft.com/office/drawing/2014/main" id="{79CBB6CE-96A7-C0E2-7C35-F31465C5ABE0}"/>
              </a:ext>
            </a:extLst>
          </p:cNvPr>
          <p:cNvSpPr>
            <a:spLocks noGrp="1"/>
          </p:cNvSpPr>
          <p:nvPr>
            <p:ph type="dt" sz="half" idx="10"/>
          </p:nvPr>
        </p:nvSpPr>
        <p:spPr/>
        <p:txBody>
          <a:bodyPr/>
          <a:lstStyle/>
          <a:p>
            <a:fld id="{1DEF0F01-0CA6-4705-AED2-95F27A9E6C60}" type="datetimeFigureOut">
              <a:rPr lang="en-IL" smtClean="0"/>
              <a:t>10/27/2025</a:t>
            </a:fld>
            <a:endParaRPr lang="en-IL"/>
          </a:p>
        </p:txBody>
      </p:sp>
      <p:sp>
        <p:nvSpPr>
          <p:cNvPr id="6" name="Footer Placeholder 5">
            <a:extLst>
              <a:ext uri="{FF2B5EF4-FFF2-40B4-BE49-F238E27FC236}">
                <a16:creationId xmlns:a16="http://schemas.microsoft.com/office/drawing/2014/main" id="{883022E9-5816-F8FE-A6C2-8FC771A7848C}"/>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E14148F5-4344-B6D5-CB70-6D17C11067BD}"/>
              </a:ext>
            </a:extLst>
          </p:cNvPr>
          <p:cNvSpPr>
            <a:spLocks noGrp="1"/>
          </p:cNvSpPr>
          <p:nvPr>
            <p:ph type="sldNum" sz="quarter" idx="12"/>
          </p:nvPr>
        </p:nvSpPr>
        <p:spPr/>
        <p:txBody>
          <a:bodyPr/>
          <a:lstStyle/>
          <a:p>
            <a:fld id="{506B2E59-56BD-41F8-AED5-AA265AF17972}" type="slidenum">
              <a:rPr lang="en-IL" smtClean="0"/>
              <a:t>‹#›</a:t>
            </a:fld>
            <a:endParaRPr lang="en-IL"/>
          </a:p>
        </p:txBody>
      </p:sp>
    </p:spTree>
    <p:extLst>
      <p:ext uri="{BB962C8B-B14F-4D97-AF65-F5344CB8AC3E}">
        <p14:creationId xmlns:p14="http://schemas.microsoft.com/office/powerpoint/2010/main" val="2247182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7F66A-81E9-2836-C7D7-684CB2606495}"/>
              </a:ext>
            </a:extLst>
          </p:cNvPr>
          <p:cNvSpPr>
            <a:spLocks noGrp="1"/>
          </p:cNvSpPr>
          <p:nvPr>
            <p:ph type="title"/>
          </p:nvPr>
        </p:nvSpPr>
        <p:spPr>
          <a:xfrm>
            <a:off x="839788" y="457200"/>
            <a:ext cx="3932237" cy="1600200"/>
          </a:xfrm>
        </p:spPr>
        <p:txBody>
          <a:bodyPr anchor="b"/>
          <a:lstStyle>
            <a:lvl1pPr>
              <a:defRPr sz="3200"/>
            </a:lvl1pPr>
          </a:lstStyle>
          <a:p>
            <a:r>
              <a:rPr lang="en"/>
              <a:t>Click to edit Master title style</a:t>
            </a:r>
            <a:endParaRPr lang="en-IL"/>
          </a:p>
        </p:txBody>
      </p:sp>
      <p:sp>
        <p:nvSpPr>
          <p:cNvPr id="3" name="Picture Placeholder 2">
            <a:extLst>
              <a:ext uri="{FF2B5EF4-FFF2-40B4-BE49-F238E27FC236}">
                <a16:creationId xmlns:a16="http://schemas.microsoft.com/office/drawing/2014/main" id="{D9E8C8A4-D95D-F96C-8BAA-B086467A66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L"/>
          </a:p>
        </p:txBody>
      </p:sp>
      <p:sp>
        <p:nvSpPr>
          <p:cNvPr id="4" name="Text Placeholder 3">
            <a:extLst>
              <a:ext uri="{FF2B5EF4-FFF2-40B4-BE49-F238E27FC236}">
                <a16:creationId xmlns:a16="http://schemas.microsoft.com/office/drawing/2014/main" id="{3A802E1D-3B7C-B209-C218-2CBFA86C5D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
              <a:t>Click to edit Master text styles</a:t>
            </a:r>
          </a:p>
        </p:txBody>
      </p:sp>
      <p:sp>
        <p:nvSpPr>
          <p:cNvPr id="5" name="Date Placeholder 4">
            <a:extLst>
              <a:ext uri="{FF2B5EF4-FFF2-40B4-BE49-F238E27FC236}">
                <a16:creationId xmlns:a16="http://schemas.microsoft.com/office/drawing/2014/main" id="{B341EC84-2503-3979-345A-F3116C609637}"/>
              </a:ext>
            </a:extLst>
          </p:cNvPr>
          <p:cNvSpPr>
            <a:spLocks noGrp="1"/>
          </p:cNvSpPr>
          <p:nvPr>
            <p:ph type="dt" sz="half" idx="10"/>
          </p:nvPr>
        </p:nvSpPr>
        <p:spPr/>
        <p:txBody>
          <a:bodyPr/>
          <a:lstStyle/>
          <a:p>
            <a:fld id="{1DEF0F01-0CA6-4705-AED2-95F27A9E6C60}" type="datetimeFigureOut">
              <a:rPr lang="en-IL" smtClean="0"/>
              <a:t>10/27/2025</a:t>
            </a:fld>
            <a:endParaRPr lang="en-IL"/>
          </a:p>
        </p:txBody>
      </p:sp>
      <p:sp>
        <p:nvSpPr>
          <p:cNvPr id="6" name="Footer Placeholder 5">
            <a:extLst>
              <a:ext uri="{FF2B5EF4-FFF2-40B4-BE49-F238E27FC236}">
                <a16:creationId xmlns:a16="http://schemas.microsoft.com/office/drawing/2014/main" id="{9AEA096F-CA18-433D-46BA-64E61F83A79F}"/>
              </a:ext>
            </a:extLst>
          </p:cNvPr>
          <p:cNvSpPr>
            <a:spLocks noGrp="1"/>
          </p:cNvSpPr>
          <p:nvPr>
            <p:ph type="ftr" sz="quarter" idx="11"/>
          </p:nvPr>
        </p:nvSpPr>
        <p:spPr/>
        <p:txBody>
          <a:bodyPr/>
          <a:lstStyle/>
          <a:p>
            <a:endParaRPr lang="en-IL"/>
          </a:p>
        </p:txBody>
      </p:sp>
      <p:sp>
        <p:nvSpPr>
          <p:cNvPr id="7" name="Slide Number Placeholder 6">
            <a:extLst>
              <a:ext uri="{FF2B5EF4-FFF2-40B4-BE49-F238E27FC236}">
                <a16:creationId xmlns:a16="http://schemas.microsoft.com/office/drawing/2014/main" id="{6EA16DF1-653B-C433-0CFB-A794D6A638CB}"/>
              </a:ext>
            </a:extLst>
          </p:cNvPr>
          <p:cNvSpPr>
            <a:spLocks noGrp="1"/>
          </p:cNvSpPr>
          <p:nvPr>
            <p:ph type="sldNum" sz="quarter" idx="12"/>
          </p:nvPr>
        </p:nvSpPr>
        <p:spPr/>
        <p:txBody>
          <a:bodyPr/>
          <a:lstStyle/>
          <a:p>
            <a:fld id="{506B2E59-56BD-41F8-AED5-AA265AF17972}" type="slidenum">
              <a:rPr lang="en-IL" smtClean="0"/>
              <a:t>‹#›</a:t>
            </a:fld>
            <a:endParaRPr lang="en-IL"/>
          </a:p>
        </p:txBody>
      </p:sp>
    </p:spTree>
    <p:extLst>
      <p:ext uri="{BB962C8B-B14F-4D97-AF65-F5344CB8AC3E}">
        <p14:creationId xmlns:p14="http://schemas.microsoft.com/office/powerpoint/2010/main" val="1938767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C0A57C-2D55-2D1F-57D4-64CE58C94F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
              <a:t>Click to edit Master title style</a:t>
            </a:r>
            <a:endParaRPr lang="en-IL"/>
          </a:p>
        </p:txBody>
      </p:sp>
      <p:sp>
        <p:nvSpPr>
          <p:cNvPr id="3" name="Text Placeholder 2">
            <a:extLst>
              <a:ext uri="{FF2B5EF4-FFF2-40B4-BE49-F238E27FC236}">
                <a16:creationId xmlns:a16="http://schemas.microsoft.com/office/drawing/2014/main" id="{599DB4DF-3601-DCE1-D5C2-4BF5505537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
              <a:t>Click to edit Master text styles</a:t>
            </a:r>
          </a:p>
          <a:p>
            <a:pPr lvl="1"/>
            <a:r>
              <a:rPr lang="en"/>
              <a:t>Second level</a:t>
            </a:r>
          </a:p>
          <a:p>
            <a:pPr lvl="2"/>
            <a:r>
              <a:rPr lang="en"/>
              <a:t>Third level</a:t>
            </a:r>
          </a:p>
          <a:p>
            <a:pPr lvl="3"/>
            <a:r>
              <a:rPr lang="en"/>
              <a:t>Fourth level</a:t>
            </a:r>
          </a:p>
          <a:p>
            <a:pPr lvl="4"/>
            <a:r>
              <a:rPr lang="en"/>
              <a:t>Fifth level</a:t>
            </a:r>
            <a:endParaRPr lang="en-IL"/>
          </a:p>
        </p:txBody>
      </p:sp>
      <p:sp>
        <p:nvSpPr>
          <p:cNvPr id="4" name="Date Placeholder 3">
            <a:extLst>
              <a:ext uri="{FF2B5EF4-FFF2-40B4-BE49-F238E27FC236}">
                <a16:creationId xmlns:a16="http://schemas.microsoft.com/office/drawing/2014/main" id="{CE163698-A297-CBA0-5699-C911660CA8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DEF0F01-0CA6-4705-AED2-95F27A9E6C60}" type="datetimeFigureOut">
              <a:rPr lang="en-IL" smtClean="0"/>
              <a:t>10/27/2025</a:t>
            </a:fld>
            <a:endParaRPr lang="en-IL"/>
          </a:p>
        </p:txBody>
      </p:sp>
      <p:sp>
        <p:nvSpPr>
          <p:cNvPr id="5" name="Footer Placeholder 4">
            <a:extLst>
              <a:ext uri="{FF2B5EF4-FFF2-40B4-BE49-F238E27FC236}">
                <a16:creationId xmlns:a16="http://schemas.microsoft.com/office/drawing/2014/main" id="{C44B8F15-B623-0632-9366-F85F48617E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L"/>
          </a:p>
        </p:txBody>
      </p:sp>
      <p:sp>
        <p:nvSpPr>
          <p:cNvPr id="6" name="Slide Number Placeholder 5">
            <a:extLst>
              <a:ext uri="{FF2B5EF4-FFF2-40B4-BE49-F238E27FC236}">
                <a16:creationId xmlns:a16="http://schemas.microsoft.com/office/drawing/2014/main" id="{BC48B7FA-3693-D306-82C0-FCDF3368B5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06B2E59-56BD-41F8-AED5-AA265AF17972}" type="slidenum">
              <a:rPr lang="en-IL" smtClean="0"/>
              <a:t>‹#›</a:t>
            </a:fld>
            <a:endParaRPr lang="en-IL"/>
          </a:p>
        </p:txBody>
      </p:sp>
    </p:spTree>
    <p:extLst>
      <p:ext uri="{BB962C8B-B14F-4D97-AF65-F5344CB8AC3E}">
        <p14:creationId xmlns:p14="http://schemas.microsoft.com/office/powerpoint/2010/main" val="396172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1.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677B9-E153-F348-3897-1756638E8E9E}"/>
              </a:ext>
            </a:extLst>
          </p:cNvPr>
          <p:cNvSpPr>
            <a:spLocks noGrp="1"/>
          </p:cNvSpPr>
          <p:nvPr>
            <p:ph type="ctrTitle"/>
          </p:nvPr>
        </p:nvSpPr>
        <p:spPr/>
        <p:txBody>
          <a:bodyPr/>
          <a:lstStyle/>
          <a:p>
            <a:r>
              <a:rPr lang="en" b="1"/>
              <a:t>Procurement AI Agents</a:t>
            </a:r>
            <a:endParaRPr lang="en-IL" b="1"/>
          </a:p>
        </p:txBody>
      </p:sp>
      <p:pic>
        <p:nvPicPr>
          <p:cNvPr id="4" name="Picture 2" descr="A blue triangle on a black background&#10;&#10;AI-generated content may be incorrect.">
            <a:extLst>
              <a:ext uri="{FF2B5EF4-FFF2-40B4-BE49-F238E27FC236}">
                <a16:creationId xmlns:a16="http://schemas.microsoft.com/office/drawing/2014/main" id="{4751B179-CEB7-BDB1-20A9-86EA700446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474" y="-672927"/>
            <a:ext cx="2707927" cy="270792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4A45FD17-D0F9-D6C5-BB57-6671AB45D63F}"/>
              </a:ext>
            </a:extLst>
          </p:cNvPr>
          <p:cNvSpPr txBox="1">
            <a:spLocks/>
          </p:cNvSpPr>
          <p:nvPr/>
        </p:nvSpPr>
        <p:spPr>
          <a:xfrm>
            <a:off x="1524000" y="1963783"/>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0"/>
            <a:endParaRPr lang="en-IL" b="1" dirty="0"/>
          </a:p>
        </p:txBody>
      </p:sp>
    </p:spTree>
    <p:extLst>
      <p:ext uri="{BB962C8B-B14F-4D97-AF65-F5344CB8AC3E}">
        <p14:creationId xmlns:p14="http://schemas.microsoft.com/office/powerpoint/2010/main" val="4002569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9B6CEABA-BA0F-53EB-88E1-02D53D3AFBF2}"/>
            </a:ext>
          </a:extLst>
        </p:cNvPr>
        <p:cNvGrpSpPr/>
        <p:nvPr/>
      </p:nvGrpSpPr>
      <p:grpSpPr>
        <a:xfrm>
          <a:off x="0" y="0"/>
          <a:ext cx="0" cy="0"/>
          <a:chOff x="0" y="0"/>
          <a:chExt cx="0" cy="0"/>
        </a:xfrm>
      </p:grpSpPr>
      <p:pic>
        <p:nvPicPr>
          <p:cNvPr id="6" name="Picture 2" descr="A blue triangle on a black background&#10;&#10;AI-generated content may be incorrect.">
            <a:extLst>
              <a:ext uri="{FF2B5EF4-FFF2-40B4-BE49-F238E27FC236}">
                <a16:creationId xmlns:a16="http://schemas.microsoft.com/office/drawing/2014/main" id="{9B649640-BE59-CC4D-462F-E8597DC5FA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474" y="-672927"/>
            <a:ext cx="2707927" cy="2707927"/>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860CFF9D-2DAD-6D3A-1E9E-7A0B2EC15CBA}"/>
              </a:ext>
            </a:extLst>
          </p:cNvPr>
          <p:cNvSpPr txBox="1">
            <a:spLocks/>
          </p:cNvSpPr>
          <p:nvPr/>
        </p:nvSpPr>
        <p:spPr>
          <a:xfrm>
            <a:off x="838200" y="1461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0"/>
            <a:r>
              <a:rPr lang="en" sz="3200" b="1">
                <a:solidFill>
                  <a:srgbClr val="000000"/>
                </a:solidFill>
                <a:latin typeface="Tahoma" panose="020B0604030504040204" pitchFamily="34" charset="0"/>
                <a:ea typeface="Tahoma" panose="020B0604030504040204" pitchFamily="34" charset="0"/>
                <a:cs typeface="Tahoma" panose="020B0604030504040204" pitchFamily="34" charset="0"/>
              </a:rPr>
              <a:t>Operational Procurement with AI Agent</a:t>
            </a:r>
            <a:endParaRPr lang="en-IL" sz="6600">
              <a:latin typeface="Tahoma" panose="020B0604030504040204" pitchFamily="34" charset="0"/>
              <a:ea typeface="Tahoma" panose="020B0604030504040204" pitchFamily="34" charset="0"/>
              <a:cs typeface="Tahoma" panose="020B0604030504040204" pitchFamily="34" charset="0"/>
            </a:endParaRPr>
          </a:p>
        </p:txBody>
      </p:sp>
      <p:sp>
        <p:nvSpPr>
          <p:cNvPr id="17" name="object 11">
            <a:extLst>
              <a:ext uri="{FF2B5EF4-FFF2-40B4-BE49-F238E27FC236}">
                <a16:creationId xmlns:a16="http://schemas.microsoft.com/office/drawing/2014/main" id="{553F6C37-2CDA-E3B8-977E-9E5CB6763158}"/>
              </a:ext>
            </a:extLst>
          </p:cNvPr>
          <p:cNvSpPr txBox="1"/>
          <p:nvPr/>
        </p:nvSpPr>
        <p:spPr>
          <a:xfrm>
            <a:off x="503626" y="2168262"/>
            <a:ext cx="11349572" cy="556563"/>
          </a:xfrm>
          <a:prstGeom prst="rect">
            <a:avLst/>
          </a:prstGeom>
        </p:spPr>
        <p:txBody>
          <a:bodyPr vert="horz" wrap="square" lIns="0" tIns="124460" rIns="0" bIns="0" rtlCol="0">
            <a:spAutoFit/>
          </a:bodyPr>
          <a:lstStyle>
            <a:defPPr>
              <a:defRPr kern="0"/>
            </a:defPPr>
          </a:lstStyle>
          <a:p>
            <a:pPr marL="25400">
              <a:lnSpc>
                <a:spcPct val="100000"/>
              </a:lnSpc>
              <a:spcBef>
                <a:spcPts val="980"/>
              </a:spcBef>
              <a:buClr>
                <a:srgbClr val="3F28DF"/>
              </a:buClr>
              <a:buSzPct val="144117"/>
              <a:tabLst>
                <a:tab pos="749935" algn="l"/>
              </a:tabLst>
            </a:pPr>
            <a:br>
              <a:rPr lang="en-US" sz="1400" b="1" i="1" spc="-340">
                <a:latin typeface="Verdana"/>
                <a:cs typeface="Verdana"/>
              </a:rPr>
            </a:br>
            <a:endParaRPr sz="1400">
              <a:latin typeface="Verdana"/>
              <a:cs typeface="Verdana"/>
            </a:endParaRPr>
          </a:p>
        </p:txBody>
      </p:sp>
      <p:pic>
        <p:nvPicPr>
          <p:cNvPr id="8" name="Picture 7">
            <a:extLst>
              <a:ext uri="{FF2B5EF4-FFF2-40B4-BE49-F238E27FC236}">
                <a16:creationId xmlns:a16="http://schemas.microsoft.com/office/drawing/2014/main" id="{E7EBC516-910C-87D2-5D49-9AC999A58E15}"/>
              </a:ext>
            </a:extLst>
          </p:cNvPr>
          <p:cNvPicPr>
            <a:picLocks noChangeAspect="1"/>
          </p:cNvPicPr>
          <p:nvPr/>
        </p:nvPicPr>
        <p:blipFill>
          <a:blip r:embed="rId4"/>
          <a:stretch>
            <a:fillRect/>
          </a:stretch>
        </p:blipFill>
        <p:spPr>
          <a:xfrm>
            <a:off x="416997" y="2058426"/>
            <a:ext cx="952500" cy="952500"/>
          </a:xfrm>
          <a:prstGeom prst="rect">
            <a:avLst/>
          </a:prstGeom>
        </p:spPr>
      </p:pic>
      <p:pic>
        <p:nvPicPr>
          <p:cNvPr id="10" name="Picture 9">
            <a:extLst>
              <a:ext uri="{FF2B5EF4-FFF2-40B4-BE49-F238E27FC236}">
                <a16:creationId xmlns:a16="http://schemas.microsoft.com/office/drawing/2014/main" id="{86573FCF-7800-B6F4-653F-5A7C092BF706}"/>
              </a:ext>
            </a:extLst>
          </p:cNvPr>
          <p:cNvPicPr>
            <a:picLocks noChangeAspect="1"/>
          </p:cNvPicPr>
          <p:nvPr/>
        </p:nvPicPr>
        <p:blipFill>
          <a:blip r:embed="rId5"/>
          <a:stretch>
            <a:fillRect/>
          </a:stretch>
        </p:blipFill>
        <p:spPr>
          <a:xfrm>
            <a:off x="1578163" y="1986702"/>
            <a:ext cx="952500" cy="952500"/>
          </a:xfrm>
          <a:prstGeom prst="rect">
            <a:avLst/>
          </a:prstGeom>
        </p:spPr>
      </p:pic>
      <p:pic>
        <p:nvPicPr>
          <p:cNvPr id="12" name="Picture 11">
            <a:extLst>
              <a:ext uri="{FF2B5EF4-FFF2-40B4-BE49-F238E27FC236}">
                <a16:creationId xmlns:a16="http://schemas.microsoft.com/office/drawing/2014/main" id="{1C968CC6-1965-56C7-A907-28FE7F5EFC28}"/>
              </a:ext>
            </a:extLst>
          </p:cNvPr>
          <p:cNvPicPr>
            <a:picLocks noChangeAspect="1"/>
          </p:cNvPicPr>
          <p:nvPr/>
        </p:nvPicPr>
        <p:blipFill>
          <a:blip r:embed="rId6"/>
          <a:stretch>
            <a:fillRect/>
          </a:stretch>
        </p:blipFill>
        <p:spPr>
          <a:xfrm>
            <a:off x="2706556" y="1922810"/>
            <a:ext cx="1146810" cy="1146810"/>
          </a:xfrm>
          <a:prstGeom prst="rect">
            <a:avLst/>
          </a:prstGeom>
        </p:spPr>
      </p:pic>
      <p:pic>
        <p:nvPicPr>
          <p:cNvPr id="13" name="Picture 12">
            <a:extLst>
              <a:ext uri="{FF2B5EF4-FFF2-40B4-BE49-F238E27FC236}">
                <a16:creationId xmlns:a16="http://schemas.microsoft.com/office/drawing/2014/main" id="{0E449771-7550-3CA0-41A4-4BA2EA552DF2}"/>
              </a:ext>
            </a:extLst>
          </p:cNvPr>
          <p:cNvPicPr>
            <a:picLocks noChangeAspect="1"/>
          </p:cNvPicPr>
          <p:nvPr/>
        </p:nvPicPr>
        <p:blipFill>
          <a:blip r:embed="rId5"/>
          <a:stretch>
            <a:fillRect/>
          </a:stretch>
        </p:blipFill>
        <p:spPr>
          <a:xfrm>
            <a:off x="4313835" y="1992370"/>
            <a:ext cx="952500" cy="952500"/>
          </a:xfrm>
          <a:prstGeom prst="rect">
            <a:avLst/>
          </a:prstGeom>
        </p:spPr>
      </p:pic>
      <p:pic>
        <p:nvPicPr>
          <p:cNvPr id="15" name="Picture 14">
            <a:extLst>
              <a:ext uri="{FF2B5EF4-FFF2-40B4-BE49-F238E27FC236}">
                <a16:creationId xmlns:a16="http://schemas.microsoft.com/office/drawing/2014/main" id="{0C1AB0BA-BF77-370C-E883-4A28167E6C32}"/>
              </a:ext>
            </a:extLst>
          </p:cNvPr>
          <p:cNvPicPr>
            <a:picLocks noChangeAspect="1"/>
          </p:cNvPicPr>
          <p:nvPr/>
        </p:nvPicPr>
        <p:blipFill>
          <a:blip r:embed="rId7"/>
          <a:stretch>
            <a:fillRect/>
          </a:stretch>
        </p:blipFill>
        <p:spPr>
          <a:xfrm>
            <a:off x="5711309" y="2048306"/>
            <a:ext cx="952500" cy="952500"/>
          </a:xfrm>
          <a:prstGeom prst="rect">
            <a:avLst/>
          </a:prstGeom>
        </p:spPr>
      </p:pic>
      <p:pic>
        <p:nvPicPr>
          <p:cNvPr id="20" name="Picture 19">
            <a:extLst>
              <a:ext uri="{FF2B5EF4-FFF2-40B4-BE49-F238E27FC236}">
                <a16:creationId xmlns:a16="http://schemas.microsoft.com/office/drawing/2014/main" id="{B2D60BE1-F371-1DC9-4F01-ECCDC903E35D}"/>
              </a:ext>
            </a:extLst>
          </p:cNvPr>
          <p:cNvPicPr>
            <a:picLocks noChangeAspect="1"/>
          </p:cNvPicPr>
          <p:nvPr/>
        </p:nvPicPr>
        <p:blipFill>
          <a:blip r:embed="rId5"/>
          <a:stretch>
            <a:fillRect/>
          </a:stretch>
        </p:blipFill>
        <p:spPr>
          <a:xfrm>
            <a:off x="7205286" y="1996340"/>
            <a:ext cx="952500" cy="952500"/>
          </a:xfrm>
          <a:prstGeom prst="rect">
            <a:avLst/>
          </a:prstGeom>
        </p:spPr>
      </p:pic>
      <p:pic>
        <p:nvPicPr>
          <p:cNvPr id="25" name="Picture 24">
            <a:extLst>
              <a:ext uri="{FF2B5EF4-FFF2-40B4-BE49-F238E27FC236}">
                <a16:creationId xmlns:a16="http://schemas.microsoft.com/office/drawing/2014/main" id="{B731AB9D-21DB-6F8B-3BA6-8FF42553517D}"/>
              </a:ext>
            </a:extLst>
          </p:cNvPr>
          <p:cNvPicPr>
            <a:picLocks noChangeAspect="1"/>
          </p:cNvPicPr>
          <p:nvPr/>
        </p:nvPicPr>
        <p:blipFill>
          <a:blip r:embed="rId5"/>
          <a:stretch>
            <a:fillRect/>
          </a:stretch>
        </p:blipFill>
        <p:spPr>
          <a:xfrm>
            <a:off x="705256" y="4447140"/>
            <a:ext cx="952500" cy="952500"/>
          </a:xfrm>
          <a:prstGeom prst="rect">
            <a:avLst/>
          </a:prstGeom>
        </p:spPr>
      </p:pic>
      <p:pic>
        <p:nvPicPr>
          <p:cNvPr id="29" name="Picture 28">
            <a:extLst>
              <a:ext uri="{FF2B5EF4-FFF2-40B4-BE49-F238E27FC236}">
                <a16:creationId xmlns:a16="http://schemas.microsoft.com/office/drawing/2014/main" id="{6DEF8F7D-7914-30DC-3CA8-DCC00626C277}"/>
              </a:ext>
            </a:extLst>
          </p:cNvPr>
          <p:cNvPicPr>
            <a:picLocks noChangeAspect="1"/>
          </p:cNvPicPr>
          <p:nvPr/>
        </p:nvPicPr>
        <p:blipFill>
          <a:blip r:embed="rId8"/>
          <a:stretch>
            <a:fillRect/>
          </a:stretch>
        </p:blipFill>
        <p:spPr>
          <a:xfrm>
            <a:off x="8643961" y="1870010"/>
            <a:ext cx="1213453" cy="1213453"/>
          </a:xfrm>
          <a:prstGeom prst="rect">
            <a:avLst/>
          </a:prstGeom>
        </p:spPr>
      </p:pic>
      <p:pic>
        <p:nvPicPr>
          <p:cNvPr id="33" name="Picture 32">
            <a:extLst>
              <a:ext uri="{FF2B5EF4-FFF2-40B4-BE49-F238E27FC236}">
                <a16:creationId xmlns:a16="http://schemas.microsoft.com/office/drawing/2014/main" id="{46D64E7D-D94C-AE0A-D86E-DC6070410F44}"/>
              </a:ext>
            </a:extLst>
          </p:cNvPr>
          <p:cNvPicPr>
            <a:picLocks noChangeAspect="1"/>
          </p:cNvPicPr>
          <p:nvPr/>
        </p:nvPicPr>
        <p:blipFill>
          <a:blip r:embed="rId9"/>
          <a:stretch>
            <a:fillRect/>
          </a:stretch>
        </p:blipFill>
        <p:spPr>
          <a:xfrm>
            <a:off x="2303647" y="4217836"/>
            <a:ext cx="1231885" cy="1231885"/>
          </a:xfrm>
          <a:prstGeom prst="rect">
            <a:avLst/>
          </a:prstGeom>
        </p:spPr>
      </p:pic>
      <p:pic>
        <p:nvPicPr>
          <p:cNvPr id="35" name="Picture 34">
            <a:extLst>
              <a:ext uri="{FF2B5EF4-FFF2-40B4-BE49-F238E27FC236}">
                <a16:creationId xmlns:a16="http://schemas.microsoft.com/office/drawing/2014/main" id="{95C62285-BBFB-3136-3153-71B6143AE785}"/>
              </a:ext>
            </a:extLst>
          </p:cNvPr>
          <p:cNvPicPr>
            <a:picLocks noChangeAspect="1"/>
          </p:cNvPicPr>
          <p:nvPr/>
        </p:nvPicPr>
        <p:blipFill>
          <a:blip r:embed="rId10"/>
          <a:stretch>
            <a:fillRect/>
          </a:stretch>
        </p:blipFill>
        <p:spPr>
          <a:xfrm>
            <a:off x="9766544" y="1706951"/>
            <a:ext cx="405569" cy="405569"/>
          </a:xfrm>
          <a:prstGeom prst="rect">
            <a:avLst/>
          </a:prstGeom>
        </p:spPr>
      </p:pic>
      <p:pic>
        <p:nvPicPr>
          <p:cNvPr id="37" name="Picture 36">
            <a:extLst>
              <a:ext uri="{FF2B5EF4-FFF2-40B4-BE49-F238E27FC236}">
                <a16:creationId xmlns:a16="http://schemas.microsoft.com/office/drawing/2014/main" id="{34687A1B-0855-E7AC-7691-80C0B3B3731E}"/>
              </a:ext>
            </a:extLst>
          </p:cNvPr>
          <p:cNvPicPr>
            <a:picLocks noChangeAspect="1"/>
          </p:cNvPicPr>
          <p:nvPr/>
        </p:nvPicPr>
        <p:blipFill>
          <a:blip r:embed="rId11"/>
          <a:stretch>
            <a:fillRect/>
          </a:stretch>
        </p:blipFill>
        <p:spPr>
          <a:xfrm>
            <a:off x="5826615" y="4431255"/>
            <a:ext cx="952500" cy="952500"/>
          </a:xfrm>
          <a:prstGeom prst="rect">
            <a:avLst/>
          </a:prstGeom>
        </p:spPr>
      </p:pic>
      <p:pic>
        <p:nvPicPr>
          <p:cNvPr id="38" name="Picture 37">
            <a:extLst>
              <a:ext uri="{FF2B5EF4-FFF2-40B4-BE49-F238E27FC236}">
                <a16:creationId xmlns:a16="http://schemas.microsoft.com/office/drawing/2014/main" id="{A0F3FED0-21F3-97D5-4191-1014A35614B8}"/>
              </a:ext>
            </a:extLst>
          </p:cNvPr>
          <p:cNvPicPr>
            <a:picLocks noChangeAspect="1"/>
          </p:cNvPicPr>
          <p:nvPr/>
        </p:nvPicPr>
        <p:blipFill>
          <a:blip r:embed="rId5"/>
          <a:stretch>
            <a:fillRect/>
          </a:stretch>
        </p:blipFill>
        <p:spPr>
          <a:xfrm>
            <a:off x="4392343" y="4452979"/>
            <a:ext cx="952500" cy="952500"/>
          </a:xfrm>
          <a:prstGeom prst="rect">
            <a:avLst/>
          </a:prstGeom>
        </p:spPr>
      </p:pic>
      <p:pic>
        <p:nvPicPr>
          <p:cNvPr id="40" name="Picture 39">
            <a:extLst>
              <a:ext uri="{FF2B5EF4-FFF2-40B4-BE49-F238E27FC236}">
                <a16:creationId xmlns:a16="http://schemas.microsoft.com/office/drawing/2014/main" id="{FDC50694-6C44-BD9F-B2B7-898694D3C1AA}"/>
              </a:ext>
            </a:extLst>
          </p:cNvPr>
          <p:cNvPicPr>
            <a:picLocks noChangeAspect="1"/>
          </p:cNvPicPr>
          <p:nvPr/>
        </p:nvPicPr>
        <p:blipFill>
          <a:blip r:embed="rId12"/>
          <a:stretch>
            <a:fillRect/>
          </a:stretch>
        </p:blipFill>
        <p:spPr>
          <a:xfrm>
            <a:off x="4606631" y="5851021"/>
            <a:ext cx="725983" cy="725983"/>
          </a:xfrm>
          <a:prstGeom prst="rect">
            <a:avLst/>
          </a:prstGeom>
        </p:spPr>
      </p:pic>
      <p:pic>
        <p:nvPicPr>
          <p:cNvPr id="41" name="Picture 40">
            <a:extLst>
              <a:ext uri="{FF2B5EF4-FFF2-40B4-BE49-F238E27FC236}">
                <a16:creationId xmlns:a16="http://schemas.microsoft.com/office/drawing/2014/main" id="{FC2520C2-4E5D-E796-7B3B-B98932984F51}"/>
              </a:ext>
            </a:extLst>
          </p:cNvPr>
          <p:cNvPicPr>
            <a:picLocks noChangeAspect="1"/>
          </p:cNvPicPr>
          <p:nvPr/>
        </p:nvPicPr>
        <p:blipFill>
          <a:blip r:embed="rId5"/>
          <a:stretch>
            <a:fillRect/>
          </a:stretch>
        </p:blipFill>
        <p:spPr>
          <a:xfrm>
            <a:off x="7936184" y="4447140"/>
            <a:ext cx="952500" cy="952500"/>
          </a:xfrm>
          <a:prstGeom prst="rect">
            <a:avLst/>
          </a:prstGeom>
        </p:spPr>
      </p:pic>
      <p:pic>
        <p:nvPicPr>
          <p:cNvPr id="44" name="Picture 43">
            <a:extLst>
              <a:ext uri="{FF2B5EF4-FFF2-40B4-BE49-F238E27FC236}">
                <a16:creationId xmlns:a16="http://schemas.microsoft.com/office/drawing/2014/main" id="{076C9FCA-DA07-6A33-B19D-CADC648AE375}"/>
              </a:ext>
            </a:extLst>
          </p:cNvPr>
          <p:cNvPicPr>
            <a:picLocks noChangeAspect="1"/>
          </p:cNvPicPr>
          <p:nvPr/>
        </p:nvPicPr>
        <p:blipFill>
          <a:blip r:embed="rId13"/>
          <a:stretch>
            <a:fillRect/>
          </a:stretch>
        </p:blipFill>
        <p:spPr>
          <a:xfrm>
            <a:off x="9493078" y="4357528"/>
            <a:ext cx="952500" cy="952500"/>
          </a:xfrm>
          <a:prstGeom prst="rect">
            <a:avLst/>
          </a:prstGeom>
        </p:spPr>
      </p:pic>
      <p:grpSp>
        <p:nvGrpSpPr>
          <p:cNvPr id="48" name="Group 47">
            <a:extLst>
              <a:ext uri="{FF2B5EF4-FFF2-40B4-BE49-F238E27FC236}">
                <a16:creationId xmlns:a16="http://schemas.microsoft.com/office/drawing/2014/main" id="{DDD7479B-1B36-DFC0-0BA5-8E5E44F86EF4}"/>
              </a:ext>
            </a:extLst>
          </p:cNvPr>
          <p:cNvGrpSpPr/>
          <p:nvPr/>
        </p:nvGrpSpPr>
        <p:grpSpPr>
          <a:xfrm>
            <a:off x="2379204" y="3114831"/>
            <a:ext cx="2115237" cy="829911"/>
            <a:chOff x="6957734" y="5510255"/>
            <a:chExt cx="2152152" cy="556563"/>
          </a:xfrm>
        </p:grpSpPr>
        <p:sp>
          <p:nvSpPr>
            <p:cNvPr id="46" name="Rectangle: Rounded Corners 45">
              <a:extLst>
                <a:ext uri="{FF2B5EF4-FFF2-40B4-BE49-F238E27FC236}">
                  <a16:creationId xmlns:a16="http://schemas.microsoft.com/office/drawing/2014/main" id="{7C918ABD-19CE-BFB3-4F77-EF5785284479}"/>
                </a:ext>
              </a:extLst>
            </p:cNvPr>
            <p:cNvSpPr>
              <a:spLocks/>
            </p:cNvSpPr>
            <p:nvPr/>
          </p:nvSpPr>
          <p:spPr>
            <a:xfrm>
              <a:off x="6957734" y="5510255"/>
              <a:ext cx="2090850" cy="55656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L"/>
            </a:p>
          </p:txBody>
        </p:sp>
        <p:sp>
          <p:nvSpPr>
            <p:cNvPr id="47" name="TextBox 46">
              <a:extLst>
                <a:ext uri="{FF2B5EF4-FFF2-40B4-BE49-F238E27FC236}">
                  <a16:creationId xmlns:a16="http://schemas.microsoft.com/office/drawing/2014/main" id="{4BE3D6FA-3F3E-0D41-3A73-A9C7B4E21144}"/>
                </a:ext>
              </a:extLst>
            </p:cNvPr>
            <p:cNvSpPr txBox="1">
              <a:spLocks/>
            </p:cNvSpPr>
            <p:nvPr/>
          </p:nvSpPr>
          <p:spPr>
            <a:xfrm>
              <a:off x="7019035" y="5554653"/>
              <a:ext cx="2090851" cy="433449"/>
            </a:xfrm>
            <a:prstGeom prst="rect">
              <a:avLst/>
            </a:prstGeom>
            <a:noFill/>
          </p:spPr>
          <p:txBody>
            <a:bodyPr wrap="square" rtlCol="0">
              <a:spAutoFit/>
            </a:bodyPr>
            <a:lstStyle/>
            <a:p>
              <a:pPr rtl="0"/>
              <a:r>
                <a:rPr lang="en" dirty="0">
                  <a:solidFill>
                    <a:srgbClr val="F2F2F2"/>
                  </a:solidFill>
                  <a:latin typeface="Tahoma" panose="020B0604030504040204" pitchFamily="34" charset="0"/>
                  <a:ea typeface="Tahoma" panose="020B0604030504040204" pitchFamily="34" charset="0"/>
                  <a:cs typeface="Tahoma" panose="020B0604030504040204" pitchFamily="34" charset="0"/>
                </a:rPr>
                <a:t>customer places an order</a:t>
              </a:r>
              <a:endParaRPr lang="en-IL" dirty="0">
                <a:solidFill>
                  <a:srgbClr val="F2F2F2"/>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55" name="Group 54">
            <a:extLst>
              <a:ext uri="{FF2B5EF4-FFF2-40B4-BE49-F238E27FC236}">
                <a16:creationId xmlns:a16="http://schemas.microsoft.com/office/drawing/2014/main" id="{9FF8E1D2-EC38-09A5-F2B8-32948FB6D94F}"/>
              </a:ext>
            </a:extLst>
          </p:cNvPr>
          <p:cNvGrpSpPr/>
          <p:nvPr/>
        </p:nvGrpSpPr>
        <p:grpSpPr>
          <a:xfrm>
            <a:off x="5322386" y="3158777"/>
            <a:ext cx="2098381" cy="829911"/>
            <a:chOff x="4103982" y="5296192"/>
            <a:chExt cx="2194460" cy="556563"/>
          </a:xfrm>
        </p:grpSpPr>
        <p:sp>
          <p:nvSpPr>
            <p:cNvPr id="56" name="Rectangle: Rounded Corners 55">
              <a:extLst>
                <a:ext uri="{FF2B5EF4-FFF2-40B4-BE49-F238E27FC236}">
                  <a16:creationId xmlns:a16="http://schemas.microsoft.com/office/drawing/2014/main" id="{033D2DD1-82AB-2FDB-9F1F-A66E61868E05}"/>
                </a:ext>
              </a:extLst>
            </p:cNvPr>
            <p:cNvSpPr>
              <a:spLocks/>
            </p:cNvSpPr>
            <p:nvPr/>
          </p:nvSpPr>
          <p:spPr>
            <a:xfrm>
              <a:off x="4103982" y="5296192"/>
              <a:ext cx="2090850" cy="55656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L"/>
            </a:p>
          </p:txBody>
        </p:sp>
        <p:sp>
          <p:nvSpPr>
            <p:cNvPr id="57" name="TextBox 56">
              <a:extLst>
                <a:ext uri="{FF2B5EF4-FFF2-40B4-BE49-F238E27FC236}">
                  <a16:creationId xmlns:a16="http://schemas.microsoft.com/office/drawing/2014/main" id="{A105E9CB-60E9-2B44-BA4F-92E485AD7A71}"/>
                </a:ext>
              </a:extLst>
            </p:cNvPr>
            <p:cNvSpPr txBox="1">
              <a:spLocks/>
            </p:cNvSpPr>
            <p:nvPr/>
          </p:nvSpPr>
          <p:spPr>
            <a:xfrm>
              <a:off x="4127467" y="5355494"/>
              <a:ext cx="2170975" cy="433449"/>
            </a:xfrm>
            <a:prstGeom prst="rect">
              <a:avLst/>
            </a:prstGeom>
            <a:noFill/>
          </p:spPr>
          <p:txBody>
            <a:bodyPr wrap="square" rtlCol="0">
              <a:spAutoFit/>
            </a:bodyPr>
            <a:lstStyle/>
            <a:p>
              <a:pPr rtl="0"/>
              <a:r>
                <a:rPr lang="en" dirty="0">
                  <a:solidFill>
                    <a:srgbClr val="F2F2F2"/>
                  </a:solidFill>
                  <a:latin typeface="Tahoma" panose="020B0604030504040204" pitchFamily="34" charset="0"/>
                  <a:ea typeface="Tahoma" panose="020B0604030504040204" pitchFamily="34" charset="0"/>
                  <a:cs typeface="Tahoma" panose="020B0604030504040204" pitchFamily="34" charset="0"/>
                </a:rPr>
                <a:t>Supplier sends a response</a:t>
              </a:r>
              <a:endParaRPr lang="en-IL" dirty="0">
                <a:solidFill>
                  <a:srgbClr val="F2F2F2"/>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58" name="Group 57">
            <a:extLst>
              <a:ext uri="{FF2B5EF4-FFF2-40B4-BE49-F238E27FC236}">
                <a16:creationId xmlns:a16="http://schemas.microsoft.com/office/drawing/2014/main" id="{B31A0C23-0590-549C-E5FB-6370EFA5CE61}"/>
              </a:ext>
            </a:extLst>
          </p:cNvPr>
          <p:cNvGrpSpPr/>
          <p:nvPr/>
        </p:nvGrpSpPr>
        <p:grpSpPr>
          <a:xfrm>
            <a:off x="8047536" y="3146151"/>
            <a:ext cx="2376508" cy="757837"/>
            <a:chOff x="6957734" y="5510255"/>
            <a:chExt cx="2090850" cy="556563"/>
          </a:xfrm>
        </p:grpSpPr>
        <p:sp>
          <p:nvSpPr>
            <p:cNvPr id="59" name="Rectangle: Rounded Corners 58">
              <a:extLst>
                <a:ext uri="{FF2B5EF4-FFF2-40B4-BE49-F238E27FC236}">
                  <a16:creationId xmlns:a16="http://schemas.microsoft.com/office/drawing/2014/main" id="{3FB16707-B223-3803-71BF-F0541F2DBE9D}"/>
                </a:ext>
              </a:extLst>
            </p:cNvPr>
            <p:cNvSpPr>
              <a:spLocks/>
            </p:cNvSpPr>
            <p:nvPr/>
          </p:nvSpPr>
          <p:spPr>
            <a:xfrm>
              <a:off x="6957734" y="5510255"/>
              <a:ext cx="2090850" cy="55656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L"/>
            </a:p>
          </p:txBody>
        </p:sp>
        <p:sp>
          <p:nvSpPr>
            <p:cNvPr id="60" name="TextBox 59">
              <a:extLst>
                <a:ext uri="{FF2B5EF4-FFF2-40B4-BE49-F238E27FC236}">
                  <a16:creationId xmlns:a16="http://schemas.microsoft.com/office/drawing/2014/main" id="{A474D054-FA02-4800-73C4-AEA6DC64D50D}"/>
                </a:ext>
              </a:extLst>
            </p:cNvPr>
            <p:cNvSpPr txBox="1">
              <a:spLocks/>
            </p:cNvSpPr>
            <p:nvPr/>
          </p:nvSpPr>
          <p:spPr>
            <a:xfrm>
              <a:off x="6986776" y="5557221"/>
              <a:ext cx="2061807" cy="474672"/>
            </a:xfrm>
            <a:prstGeom prst="rect">
              <a:avLst/>
            </a:prstGeom>
            <a:noFill/>
          </p:spPr>
          <p:txBody>
            <a:bodyPr wrap="square" rtlCol="0">
              <a:spAutoFit/>
            </a:bodyPr>
            <a:lstStyle/>
            <a:p>
              <a:pPr rtl="0"/>
              <a:r>
                <a:rPr lang="en" dirty="0">
                  <a:solidFill>
                    <a:srgbClr val="F2F2F2"/>
                  </a:solidFill>
                  <a:latin typeface="Tahoma" panose="020B0604030504040204" pitchFamily="34" charset="0"/>
                  <a:ea typeface="Tahoma" panose="020B0604030504040204" pitchFamily="34" charset="0"/>
                  <a:cs typeface="Tahoma" panose="020B0604030504040204" pitchFamily="34" charset="0"/>
                </a:rPr>
                <a:t>AI imports Information into ERP</a:t>
              </a:r>
              <a:endParaRPr lang="en-IL" dirty="0">
                <a:solidFill>
                  <a:srgbClr val="F2F2F2"/>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61" name="Group 60">
            <a:extLst>
              <a:ext uri="{FF2B5EF4-FFF2-40B4-BE49-F238E27FC236}">
                <a16:creationId xmlns:a16="http://schemas.microsoft.com/office/drawing/2014/main" id="{AB28249D-393A-F585-4B73-53F3CB37D365}"/>
              </a:ext>
            </a:extLst>
          </p:cNvPr>
          <p:cNvGrpSpPr/>
          <p:nvPr/>
        </p:nvGrpSpPr>
        <p:grpSpPr>
          <a:xfrm>
            <a:off x="1665597" y="5438535"/>
            <a:ext cx="2706533" cy="1019150"/>
            <a:chOff x="6945249" y="5510255"/>
            <a:chExt cx="2314062" cy="556563"/>
          </a:xfrm>
        </p:grpSpPr>
        <p:sp>
          <p:nvSpPr>
            <p:cNvPr id="62" name="Rectangle: Rounded Corners 61">
              <a:extLst>
                <a:ext uri="{FF2B5EF4-FFF2-40B4-BE49-F238E27FC236}">
                  <a16:creationId xmlns:a16="http://schemas.microsoft.com/office/drawing/2014/main" id="{8CE18E7D-EC5F-2427-19D6-20E745CFBB5C}"/>
                </a:ext>
              </a:extLst>
            </p:cNvPr>
            <p:cNvSpPr>
              <a:spLocks/>
            </p:cNvSpPr>
            <p:nvPr/>
          </p:nvSpPr>
          <p:spPr>
            <a:xfrm>
              <a:off x="6957734" y="5510255"/>
              <a:ext cx="2090850" cy="55656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L"/>
            </a:p>
          </p:txBody>
        </p:sp>
        <p:sp>
          <p:nvSpPr>
            <p:cNvPr id="63" name="TextBox 62">
              <a:extLst>
                <a:ext uri="{FF2B5EF4-FFF2-40B4-BE49-F238E27FC236}">
                  <a16:creationId xmlns:a16="http://schemas.microsoft.com/office/drawing/2014/main" id="{90C828F0-618A-77DF-906B-30EFDAE5D051}"/>
                </a:ext>
              </a:extLst>
            </p:cNvPr>
            <p:cNvSpPr txBox="1">
              <a:spLocks/>
            </p:cNvSpPr>
            <p:nvPr/>
          </p:nvSpPr>
          <p:spPr>
            <a:xfrm>
              <a:off x="6945249" y="5543845"/>
              <a:ext cx="2314062" cy="504235"/>
            </a:xfrm>
            <a:prstGeom prst="rect">
              <a:avLst/>
            </a:prstGeom>
            <a:noFill/>
          </p:spPr>
          <p:txBody>
            <a:bodyPr wrap="square" rtlCol="0">
              <a:spAutoFit/>
            </a:bodyPr>
            <a:lstStyle/>
            <a:p>
              <a:pPr rtl="0"/>
              <a:r>
                <a:rPr lang="en" dirty="0">
                  <a:solidFill>
                    <a:srgbClr val="F2F2F2"/>
                  </a:solidFill>
                  <a:latin typeface="Tahoma" panose="020B0604030504040204" pitchFamily="34" charset="0"/>
                  <a:ea typeface="Tahoma" panose="020B0604030504040204" pitchFamily="34" charset="0"/>
                  <a:cs typeface="Tahoma" panose="020B0604030504040204" pitchFamily="34" charset="0"/>
                </a:rPr>
                <a:t>AI responds if needed according to the production plan</a:t>
              </a:r>
              <a:endParaRPr lang="en-IL" dirty="0">
                <a:solidFill>
                  <a:srgbClr val="F2F2F2"/>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64" name="Group 63">
            <a:extLst>
              <a:ext uri="{FF2B5EF4-FFF2-40B4-BE49-F238E27FC236}">
                <a16:creationId xmlns:a16="http://schemas.microsoft.com/office/drawing/2014/main" id="{83EB58F6-02BE-CBA8-6EE0-C2E2A6D1332E}"/>
              </a:ext>
            </a:extLst>
          </p:cNvPr>
          <p:cNvGrpSpPr/>
          <p:nvPr/>
        </p:nvGrpSpPr>
        <p:grpSpPr>
          <a:xfrm>
            <a:off x="4957992" y="5464193"/>
            <a:ext cx="2896385" cy="496603"/>
            <a:chOff x="6634427" y="5526925"/>
            <a:chExt cx="2454757" cy="556563"/>
          </a:xfrm>
        </p:grpSpPr>
        <p:sp>
          <p:nvSpPr>
            <p:cNvPr id="65" name="Rectangle: Rounded Corners 64">
              <a:extLst>
                <a:ext uri="{FF2B5EF4-FFF2-40B4-BE49-F238E27FC236}">
                  <a16:creationId xmlns:a16="http://schemas.microsoft.com/office/drawing/2014/main" id="{F90C2A26-4A01-F486-DA89-A2B48AC3E742}"/>
                </a:ext>
              </a:extLst>
            </p:cNvPr>
            <p:cNvSpPr>
              <a:spLocks/>
            </p:cNvSpPr>
            <p:nvPr/>
          </p:nvSpPr>
          <p:spPr>
            <a:xfrm>
              <a:off x="6853171" y="5526925"/>
              <a:ext cx="2236013" cy="55656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L"/>
            </a:p>
          </p:txBody>
        </p:sp>
        <p:sp>
          <p:nvSpPr>
            <p:cNvPr id="66" name="TextBox 65">
              <a:extLst>
                <a:ext uri="{FF2B5EF4-FFF2-40B4-BE49-F238E27FC236}">
                  <a16:creationId xmlns:a16="http://schemas.microsoft.com/office/drawing/2014/main" id="{3BF3277C-24FA-D8F5-2B69-50251BC3CECA}"/>
                </a:ext>
              </a:extLst>
            </p:cNvPr>
            <p:cNvSpPr txBox="1">
              <a:spLocks/>
            </p:cNvSpPr>
            <p:nvPr/>
          </p:nvSpPr>
          <p:spPr>
            <a:xfrm>
              <a:off x="6634427" y="5569548"/>
              <a:ext cx="2412964" cy="413925"/>
            </a:xfrm>
            <a:prstGeom prst="rect">
              <a:avLst/>
            </a:prstGeom>
            <a:noFill/>
          </p:spPr>
          <p:txBody>
            <a:bodyPr wrap="square" rtlCol="0">
              <a:spAutoFit/>
            </a:bodyPr>
            <a:lstStyle/>
            <a:p>
              <a:pPr algn="r" rtl="0"/>
              <a:r>
                <a:rPr lang="en-US" dirty="0">
                  <a:solidFill>
                    <a:srgbClr val="F2F2F2"/>
                  </a:solidFill>
                  <a:latin typeface="Tahoma" panose="020B0604030504040204" pitchFamily="34" charset="0"/>
                  <a:ea typeface="Tahoma" panose="020B0604030504040204" pitchFamily="34" charset="0"/>
                  <a:cs typeface="Tahoma" panose="020B0604030504040204" pitchFamily="34" charset="0"/>
                </a:rPr>
                <a:t>AI makes </a:t>
              </a:r>
              <a:r>
                <a:rPr lang="en" dirty="0">
                  <a:solidFill>
                    <a:srgbClr val="F2F2F2"/>
                  </a:solidFill>
                  <a:latin typeface="Tahoma" panose="020B0604030504040204" pitchFamily="34" charset="0"/>
                  <a:ea typeface="Tahoma" panose="020B0604030504040204" pitchFamily="34" charset="0"/>
                  <a:cs typeface="Tahoma" panose="020B0604030504040204" pitchFamily="34" charset="0"/>
                </a:rPr>
                <a:t>3 Way Match</a:t>
              </a:r>
              <a:endParaRPr lang="en-IL" dirty="0">
                <a:solidFill>
                  <a:srgbClr val="F2F2F2"/>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67" name="Group 66">
            <a:extLst>
              <a:ext uri="{FF2B5EF4-FFF2-40B4-BE49-F238E27FC236}">
                <a16:creationId xmlns:a16="http://schemas.microsoft.com/office/drawing/2014/main" id="{8BF531A5-E745-2601-09A1-EC67A0E3CB67}"/>
              </a:ext>
            </a:extLst>
          </p:cNvPr>
          <p:cNvGrpSpPr/>
          <p:nvPr/>
        </p:nvGrpSpPr>
        <p:grpSpPr>
          <a:xfrm>
            <a:off x="8920973" y="5399640"/>
            <a:ext cx="2565772" cy="757837"/>
            <a:chOff x="6722019" y="5507838"/>
            <a:chExt cx="2453264" cy="642542"/>
          </a:xfrm>
        </p:grpSpPr>
        <p:sp>
          <p:nvSpPr>
            <p:cNvPr id="68" name="Rectangle: Rounded Corners 67">
              <a:extLst>
                <a:ext uri="{FF2B5EF4-FFF2-40B4-BE49-F238E27FC236}">
                  <a16:creationId xmlns:a16="http://schemas.microsoft.com/office/drawing/2014/main" id="{8D27C604-8BAC-1792-82AB-2DB9AC3EF21A}"/>
                </a:ext>
              </a:extLst>
            </p:cNvPr>
            <p:cNvSpPr>
              <a:spLocks/>
            </p:cNvSpPr>
            <p:nvPr/>
          </p:nvSpPr>
          <p:spPr>
            <a:xfrm>
              <a:off x="6732612" y="5510255"/>
              <a:ext cx="2275275" cy="55656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L"/>
            </a:p>
          </p:txBody>
        </p:sp>
        <p:sp>
          <p:nvSpPr>
            <p:cNvPr id="69" name="TextBox 68">
              <a:extLst>
                <a:ext uri="{FF2B5EF4-FFF2-40B4-BE49-F238E27FC236}">
                  <a16:creationId xmlns:a16="http://schemas.microsoft.com/office/drawing/2014/main" id="{CF52A10B-A2D3-7486-DA82-6AB1A45FF8A0}"/>
                </a:ext>
              </a:extLst>
            </p:cNvPr>
            <p:cNvSpPr txBox="1">
              <a:spLocks/>
            </p:cNvSpPr>
            <p:nvPr/>
          </p:nvSpPr>
          <p:spPr>
            <a:xfrm>
              <a:off x="6722019" y="5507838"/>
              <a:ext cx="2453264" cy="642542"/>
            </a:xfrm>
            <a:prstGeom prst="rect">
              <a:avLst/>
            </a:prstGeom>
            <a:noFill/>
          </p:spPr>
          <p:txBody>
            <a:bodyPr wrap="square" rtlCol="0">
              <a:spAutoFit/>
            </a:bodyPr>
            <a:lstStyle/>
            <a:p>
              <a:pPr rtl="0"/>
              <a:r>
                <a:rPr lang="en" dirty="0">
                  <a:solidFill>
                    <a:srgbClr val="F2F2F2"/>
                  </a:solidFill>
                  <a:latin typeface="Tahoma" panose="020B0604030504040204" pitchFamily="34" charset="0"/>
                  <a:ea typeface="Tahoma" panose="020B0604030504040204" pitchFamily="34" charset="0"/>
                  <a:cs typeface="Tahoma" panose="020B0604030504040204" pitchFamily="34" charset="0"/>
                </a:rPr>
                <a:t>Invoice Approved for Payment</a:t>
              </a:r>
              <a:endParaRPr lang="en-IL" dirty="0">
                <a:solidFill>
                  <a:srgbClr val="F2F2F2"/>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75" name="Group 74">
            <a:extLst>
              <a:ext uri="{FF2B5EF4-FFF2-40B4-BE49-F238E27FC236}">
                <a16:creationId xmlns:a16="http://schemas.microsoft.com/office/drawing/2014/main" id="{1E9E737E-0053-FA07-100C-99247118C9DD}"/>
              </a:ext>
            </a:extLst>
          </p:cNvPr>
          <p:cNvGrpSpPr/>
          <p:nvPr/>
        </p:nvGrpSpPr>
        <p:grpSpPr>
          <a:xfrm>
            <a:off x="388961" y="2989524"/>
            <a:ext cx="1276636" cy="369332"/>
            <a:chOff x="10911006" y="2966098"/>
            <a:chExt cx="1153330" cy="369332"/>
          </a:xfrm>
        </p:grpSpPr>
        <p:sp>
          <p:nvSpPr>
            <p:cNvPr id="73" name="Rectangle: Rounded Corners 72">
              <a:extLst>
                <a:ext uri="{FF2B5EF4-FFF2-40B4-BE49-F238E27FC236}">
                  <a16:creationId xmlns:a16="http://schemas.microsoft.com/office/drawing/2014/main" id="{C76F7264-5A81-6159-2F7D-4A71B20284BD}"/>
                </a:ext>
              </a:extLst>
            </p:cNvPr>
            <p:cNvSpPr/>
            <p:nvPr/>
          </p:nvSpPr>
          <p:spPr>
            <a:xfrm>
              <a:off x="10942610" y="2980940"/>
              <a:ext cx="952500" cy="354490"/>
            </a:xfrm>
            <a:prstGeom prst="roundRect">
              <a:avLst/>
            </a:prstGeom>
            <a:solidFill>
              <a:srgbClr val="EE8B08"/>
            </a:solidFill>
            <a:ln>
              <a:solidFill>
                <a:srgbClr val="EE8B0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a:p>
          </p:txBody>
        </p:sp>
        <p:sp>
          <p:nvSpPr>
            <p:cNvPr id="74" name="TextBox 73">
              <a:extLst>
                <a:ext uri="{FF2B5EF4-FFF2-40B4-BE49-F238E27FC236}">
                  <a16:creationId xmlns:a16="http://schemas.microsoft.com/office/drawing/2014/main" id="{1C59F180-8DFC-4A9F-C6B2-DF91950E3284}"/>
                </a:ext>
              </a:extLst>
            </p:cNvPr>
            <p:cNvSpPr txBox="1"/>
            <p:nvPr/>
          </p:nvSpPr>
          <p:spPr>
            <a:xfrm>
              <a:off x="10911006" y="2966098"/>
              <a:ext cx="1153330" cy="369332"/>
            </a:xfrm>
            <a:prstGeom prst="rect">
              <a:avLst/>
            </a:prstGeom>
            <a:noFill/>
          </p:spPr>
          <p:txBody>
            <a:bodyPr wrap="square" rtlCol="0">
              <a:spAutoFit/>
            </a:bodyPr>
            <a:lstStyle/>
            <a:p>
              <a:r>
                <a:rPr lang="en" dirty="0"/>
                <a:t>customer</a:t>
              </a:r>
              <a:endParaRPr lang="en-IL" dirty="0"/>
            </a:p>
          </p:txBody>
        </p:sp>
      </p:grpSp>
    </p:spTree>
    <p:extLst>
      <p:ext uri="{BB962C8B-B14F-4D97-AF65-F5344CB8AC3E}">
        <p14:creationId xmlns:p14="http://schemas.microsoft.com/office/powerpoint/2010/main" val="2226312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1"/>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64"/>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41"/>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44"/>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57262A30-D6C3-05B1-5459-72C4EF5F51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7FE5D3-C02C-CF1E-FA4B-CBAAC58E31FF}"/>
              </a:ext>
            </a:extLst>
          </p:cNvPr>
          <p:cNvSpPr>
            <a:spLocks noGrp="1"/>
          </p:cNvSpPr>
          <p:nvPr>
            <p:ph type="title"/>
          </p:nvPr>
        </p:nvSpPr>
        <p:spPr>
          <a:xfrm>
            <a:off x="838200" y="313609"/>
            <a:ext cx="10515600" cy="1325563"/>
          </a:xfrm>
        </p:spPr>
        <p:txBody>
          <a:bodyPr/>
          <a:lstStyle/>
          <a:p>
            <a:pPr algn="ctr" rtl="0"/>
            <a:r>
              <a:rPr lang="en" sz="3200" b="1" err="1">
                <a:solidFill>
                  <a:srgbClr val="000000"/>
                </a:solidFill>
                <a:latin typeface="Tahoma" panose="020B0604030504040204" pitchFamily="34" charset="0"/>
                <a:ea typeface="Tahoma" panose="020B0604030504040204" pitchFamily="34" charset="0"/>
                <a:cs typeface="Tahoma" panose="020B0604030504040204" pitchFamily="34" charset="0"/>
              </a:rPr>
              <a:t>Sourcing Automation</a:t>
            </a:r>
            <a:endParaRPr lang="en-IL" sz="3200" b="1">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pic>
        <p:nvPicPr>
          <p:cNvPr id="2050" name="Picture 2" descr="A blue triangle on a black background&#10;&#10;AI-generated content may be incorrect.">
            <a:extLst>
              <a:ext uri="{FF2B5EF4-FFF2-40B4-BE49-F238E27FC236}">
                <a16:creationId xmlns:a16="http://schemas.microsoft.com/office/drawing/2014/main" id="{1D7C444E-0A82-AADC-144E-99D9DE68FE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474" y="-672927"/>
            <a:ext cx="2707927" cy="270792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id="{2B0CEAD2-6E0C-5511-4099-470FFD90A256}"/>
              </a:ext>
            </a:extLst>
          </p:cNvPr>
          <p:cNvSpPr>
            <a:spLocks noGrp="1" noChangeArrowheads="1"/>
          </p:cNvSpPr>
          <p:nvPr>
            <p:ph idx="1"/>
          </p:nvPr>
        </p:nvSpPr>
        <p:spPr bwMode="auto">
          <a:xfrm>
            <a:off x="926744" y="1367560"/>
            <a:ext cx="9999562" cy="48708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rtl="0" eaLnBrk="0" fontAlgn="base" hangingPunct="0">
              <a:lnSpc>
                <a:spcPct val="150000"/>
              </a:lnSpc>
              <a:spcBef>
                <a:spcPct val="0"/>
              </a:spcBef>
              <a:spcAft>
                <a:spcPct val="0"/>
              </a:spcAft>
            </a:pPr>
            <a:r>
              <a:rPr lang="en" sz="1900" dirty="0">
                <a:latin typeface="Tahoma"/>
                <a:ea typeface="Tahoma"/>
                <a:cs typeface="Tahoma"/>
              </a:rPr>
              <a:t>Traditional sourcing involves a long process:</a:t>
            </a:r>
            <a:br>
              <a:rPr lang="en-IL" sz="1900" dirty="0">
                <a:latin typeface="Tahoma" panose="020B0604030504040204" pitchFamily="34" charset="0"/>
                <a:ea typeface="Tahoma" panose="020B0604030504040204" pitchFamily="34" charset="0"/>
                <a:cs typeface="Tahoma" panose="020B0604030504040204" pitchFamily="34" charset="0"/>
              </a:rPr>
            </a:br>
            <a:r>
              <a:rPr lang="en-US" sz="1900" dirty="0">
                <a:latin typeface="Tahoma" panose="020B0604030504040204" pitchFamily="34" charset="0"/>
                <a:ea typeface="Tahoma" panose="020B0604030504040204" pitchFamily="34" charset="0"/>
                <a:cs typeface="Tahoma" panose="020B0604030504040204" pitchFamily="34" charset="0"/>
              </a:rPr>
              <a:t>collecting </a:t>
            </a:r>
            <a:r>
              <a:rPr lang="en" sz="1900" dirty="0">
                <a:latin typeface="Tahoma"/>
                <a:ea typeface="Tahoma"/>
                <a:cs typeface="Tahoma"/>
              </a:rPr>
              <a:t>requirements, sending requests to suppliers, consolidating responses (RFQ), analyzing proposals, selection and ordering.</a:t>
            </a:r>
          </a:p>
          <a:p>
            <a:pPr marL="0" indent="0" eaLnBrk="0" fontAlgn="base" hangingPunct="0">
              <a:lnSpc>
                <a:spcPct val="150000"/>
              </a:lnSpc>
              <a:spcBef>
                <a:spcPct val="0"/>
              </a:spcBef>
              <a:spcAft>
                <a:spcPct val="0"/>
              </a:spcAft>
              <a:buNone/>
            </a:pPr>
            <a:r>
              <a:rPr kumimoji="0" lang="en" sz="1800" b="0" i="0" u="none" strike="noStrike" cap="none" normalizeH="0" baseline="0" dirty="0">
                <a:ln>
                  <a:noFill/>
                </a:ln>
                <a:effectLst/>
                <a:latin typeface="Arial"/>
                <a:cs typeface="Arial"/>
              </a:rPr>
              <a:t>✔️ </a:t>
            </a:r>
            <a:r>
              <a:rPr lang="en" sz="1900" dirty="0">
                <a:latin typeface="Tahoma"/>
                <a:ea typeface="Tahoma"/>
                <a:cs typeface="Tahoma"/>
              </a:rPr>
              <a:t>The agent identifies a need for a new order</a:t>
            </a:r>
            <a:br>
              <a:rPr lang="en-IL" sz="1900" dirty="0">
                <a:latin typeface="Tahoma" panose="020B0604030504040204" pitchFamily="34" charset="0"/>
                <a:ea typeface="Tahoma" panose="020B0604030504040204" pitchFamily="34" charset="0"/>
                <a:cs typeface="Tahoma" panose="020B0604030504040204" pitchFamily="34" charset="0"/>
              </a:rPr>
            </a:br>
            <a:r>
              <a:rPr lang="en" sz="1900" dirty="0">
                <a:latin typeface="Tahoma"/>
                <a:ea typeface="Tahoma"/>
                <a:cs typeface="Tahoma"/>
              </a:rPr>
              <a:t>✔️ Sends quotation requests to relevant suppliers (RFQs) </a:t>
            </a:r>
            <a:br>
              <a:rPr lang="en-IL" sz="1900" dirty="0">
                <a:latin typeface="Tahoma" panose="020B0604030504040204" pitchFamily="34" charset="0"/>
                <a:ea typeface="Tahoma" panose="020B0604030504040204" pitchFamily="34" charset="0"/>
                <a:cs typeface="Tahoma" panose="020B0604030504040204" pitchFamily="34" charset="0"/>
              </a:rPr>
            </a:br>
            <a:r>
              <a:rPr lang="en" sz="1900" dirty="0">
                <a:latin typeface="Tahoma"/>
                <a:ea typeface="Tahoma"/>
                <a:cs typeface="Tahoma"/>
              </a:rPr>
              <a:t>✔️ Coordinates the offers into one convenient form.</a:t>
            </a:r>
            <a:br>
              <a:rPr lang="en-IL" sz="1900" dirty="0">
                <a:latin typeface="Tahoma" panose="020B0604030504040204" pitchFamily="34" charset="0"/>
                <a:ea typeface="Tahoma" panose="020B0604030504040204" pitchFamily="34" charset="0"/>
                <a:cs typeface="Tahoma" panose="020B0604030504040204" pitchFamily="34" charset="0"/>
              </a:rPr>
            </a:br>
            <a:r>
              <a:rPr lang="en" sz="1900" dirty="0">
                <a:latin typeface="Tahoma"/>
                <a:ea typeface="Tahoma"/>
                <a:cs typeface="Tahoma"/>
              </a:rPr>
              <a:t>✔️ Identifies the most profitable offer according to defined criteria</a:t>
            </a:r>
            <a:br>
              <a:rPr lang="en-IL" sz="1900" dirty="0">
                <a:latin typeface="Tahoma" panose="020B0604030504040204" pitchFamily="34" charset="0"/>
                <a:ea typeface="Tahoma" panose="020B0604030504040204" pitchFamily="34" charset="0"/>
                <a:cs typeface="Tahoma" panose="020B0604030504040204" pitchFamily="34" charset="0"/>
              </a:rPr>
            </a:br>
            <a:r>
              <a:rPr lang="en" sz="1900" dirty="0">
                <a:latin typeface="Tahoma"/>
                <a:ea typeface="Tahoma"/>
                <a:cs typeface="Tahoma"/>
              </a:rPr>
              <a:t>✔️ Updates the ERP system and initiates the start of the ordering process</a:t>
            </a:r>
            <a:endParaRPr lang="he-IL" sz="1900" dirty="0">
              <a:highlight>
                <a:srgbClr val="FFFF00"/>
              </a:highlight>
              <a:latin typeface="Tahoma"/>
              <a:ea typeface="Tahoma"/>
              <a:cs typeface="Tahoma"/>
            </a:endParaRPr>
          </a:p>
          <a:p>
            <a:pPr rtl="0">
              <a:lnSpc>
                <a:spcPct val="150000"/>
              </a:lnSpc>
              <a:spcBef>
                <a:spcPct val="0"/>
              </a:spcBef>
              <a:spcAft>
                <a:spcPct val="0"/>
              </a:spcAft>
            </a:pPr>
            <a:r>
              <a:rPr lang="en" sz="1900" dirty="0">
                <a:latin typeface="Tahoma"/>
                <a:ea typeface="Tahoma"/>
                <a:cs typeface="Tahoma"/>
              </a:rPr>
              <a:t>The agent doesn't wait to be told what to do – </a:t>
            </a:r>
            <a:br>
              <a:rPr lang="en-IL" sz="1900" dirty="0">
                <a:latin typeface="Tahoma" panose="020B0604030504040204" pitchFamily="34" charset="0"/>
                <a:ea typeface="Tahoma" panose="020B0604030504040204" pitchFamily="34" charset="0"/>
                <a:cs typeface="Tahoma" panose="020B0604030504040204" pitchFamily="34" charset="0"/>
              </a:rPr>
            </a:br>
            <a:r>
              <a:rPr lang="en" sz="1900" dirty="0">
                <a:latin typeface="Tahoma"/>
                <a:ea typeface="Tahoma"/>
                <a:cs typeface="Tahoma"/>
              </a:rPr>
              <a:t>he identifies the need, acts in accordance with the firms policies, and still keeps the human in the loop at critical moments.</a:t>
            </a:r>
            <a:endParaRPr lang="en-IL" dirty="0"/>
          </a:p>
        </p:txBody>
      </p:sp>
    </p:spTree>
    <p:extLst>
      <p:ext uri="{BB962C8B-B14F-4D97-AF65-F5344CB8AC3E}">
        <p14:creationId xmlns:p14="http://schemas.microsoft.com/office/powerpoint/2010/main" val="2664936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3CE82245-7869-298E-8CCA-EBBE47388F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93EE70-BF0D-2370-710E-BDC87FE7E8C1}"/>
              </a:ext>
            </a:extLst>
          </p:cNvPr>
          <p:cNvSpPr>
            <a:spLocks noGrp="1"/>
          </p:cNvSpPr>
          <p:nvPr>
            <p:ph type="title"/>
          </p:nvPr>
        </p:nvSpPr>
        <p:spPr>
          <a:xfrm>
            <a:off x="838200" y="313609"/>
            <a:ext cx="10515600" cy="1325563"/>
          </a:xfrm>
        </p:spPr>
        <p:txBody>
          <a:bodyPr/>
          <a:lstStyle/>
          <a:p>
            <a:pPr algn="ctr" rtl="0"/>
            <a:r>
              <a:rPr lang="en" sz="3200" b="1" dirty="0">
                <a:solidFill>
                  <a:srgbClr val="000000"/>
                </a:solidFill>
                <a:latin typeface="Tahoma" panose="020B0604030504040204" pitchFamily="34" charset="0"/>
                <a:ea typeface="Tahoma" panose="020B0604030504040204" pitchFamily="34" charset="0"/>
                <a:cs typeface="Tahoma" panose="020B0604030504040204" pitchFamily="34" charset="0"/>
              </a:rPr>
              <a:t>Sourcing with AI Agent</a:t>
            </a:r>
            <a:endParaRPr lang="en-IL" sz="3200" b="1"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pic>
        <p:nvPicPr>
          <p:cNvPr id="2050" name="Picture 2" descr="A blue triangle on a black background&#10;&#10;AI-generated content may be incorrect.">
            <a:extLst>
              <a:ext uri="{FF2B5EF4-FFF2-40B4-BE49-F238E27FC236}">
                <a16:creationId xmlns:a16="http://schemas.microsoft.com/office/drawing/2014/main" id="{75F20BCE-5625-0715-A40B-60E44B6D76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474" y="-672927"/>
            <a:ext cx="2707927" cy="2707927"/>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691BF7B2-E23F-1316-2E07-1893749EDC47}"/>
              </a:ext>
            </a:extLst>
          </p:cNvPr>
          <p:cNvGrpSpPr/>
          <p:nvPr/>
        </p:nvGrpSpPr>
        <p:grpSpPr>
          <a:xfrm>
            <a:off x="6010295" y="4944719"/>
            <a:ext cx="2054985" cy="973347"/>
            <a:chOff x="6854024" y="5510255"/>
            <a:chExt cx="2194560" cy="763866"/>
          </a:xfrm>
        </p:grpSpPr>
        <p:sp>
          <p:nvSpPr>
            <p:cNvPr id="5" name="Rectangle: Rounded Corners 4">
              <a:extLst>
                <a:ext uri="{FF2B5EF4-FFF2-40B4-BE49-F238E27FC236}">
                  <a16:creationId xmlns:a16="http://schemas.microsoft.com/office/drawing/2014/main" id="{7B6985C1-19E0-91B9-59C9-4F7611640D6D}"/>
                </a:ext>
              </a:extLst>
            </p:cNvPr>
            <p:cNvSpPr>
              <a:spLocks/>
            </p:cNvSpPr>
            <p:nvPr/>
          </p:nvSpPr>
          <p:spPr>
            <a:xfrm>
              <a:off x="6957734" y="5510255"/>
              <a:ext cx="2090850" cy="55656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L"/>
            </a:p>
          </p:txBody>
        </p:sp>
        <p:sp>
          <p:nvSpPr>
            <p:cNvPr id="6" name="TextBox 5">
              <a:extLst>
                <a:ext uri="{FF2B5EF4-FFF2-40B4-BE49-F238E27FC236}">
                  <a16:creationId xmlns:a16="http://schemas.microsoft.com/office/drawing/2014/main" id="{3A24F1C0-3C46-254A-CA21-451BCA1E31EE}"/>
                </a:ext>
              </a:extLst>
            </p:cNvPr>
            <p:cNvSpPr txBox="1">
              <a:spLocks/>
            </p:cNvSpPr>
            <p:nvPr/>
          </p:nvSpPr>
          <p:spPr>
            <a:xfrm>
              <a:off x="6854024" y="5549752"/>
              <a:ext cx="2170975" cy="724369"/>
            </a:xfrm>
            <a:prstGeom prst="rect">
              <a:avLst/>
            </a:prstGeom>
            <a:noFill/>
          </p:spPr>
          <p:txBody>
            <a:bodyPr wrap="square" rtlCol="0">
              <a:spAutoFit/>
            </a:bodyPr>
            <a:lstStyle/>
            <a:p>
              <a:pPr algn="r" rtl="0"/>
              <a:r>
                <a:rPr lang="en">
                  <a:solidFill>
                    <a:srgbClr val="F2F2F2"/>
                  </a:solidFill>
                  <a:latin typeface="Tahoma" panose="020B0604030504040204" pitchFamily="34" charset="0"/>
                  <a:ea typeface="Tahoma" panose="020B0604030504040204" pitchFamily="34" charset="0"/>
                  <a:cs typeface="Tahoma" panose="020B0604030504040204" pitchFamily="34" charset="0"/>
                </a:rPr>
                <a:t>System starts an ordering process</a:t>
              </a:r>
              <a:endParaRPr lang="en-IL">
                <a:solidFill>
                  <a:srgbClr val="F2F2F2"/>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1" name="Group 10">
            <a:extLst>
              <a:ext uri="{FF2B5EF4-FFF2-40B4-BE49-F238E27FC236}">
                <a16:creationId xmlns:a16="http://schemas.microsoft.com/office/drawing/2014/main" id="{9052ECFE-CE25-A745-B232-CCA2B043C925}"/>
              </a:ext>
            </a:extLst>
          </p:cNvPr>
          <p:cNvGrpSpPr/>
          <p:nvPr/>
        </p:nvGrpSpPr>
        <p:grpSpPr>
          <a:xfrm>
            <a:off x="7916124" y="2726619"/>
            <a:ext cx="2700124" cy="693557"/>
            <a:chOff x="6957734" y="5510255"/>
            <a:chExt cx="2219637" cy="556563"/>
          </a:xfrm>
        </p:grpSpPr>
        <p:sp>
          <p:nvSpPr>
            <p:cNvPr id="12" name="Rectangle: Rounded Corners 11">
              <a:extLst>
                <a:ext uri="{FF2B5EF4-FFF2-40B4-BE49-F238E27FC236}">
                  <a16:creationId xmlns:a16="http://schemas.microsoft.com/office/drawing/2014/main" id="{B115BAD0-7556-2D0F-2107-20FF80A03A5B}"/>
                </a:ext>
              </a:extLst>
            </p:cNvPr>
            <p:cNvSpPr>
              <a:spLocks/>
            </p:cNvSpPr>
            <p:nvPr/>
          </p:nvSpPr>
          <p:spPr>
            <a:xfrm>
              <a:off x="6957734" y="5510255"/>
              <a:ext cx="2090850" cy="55656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L"/>
            </a:p>
          </p:txBody>
        </p:sp>
        <p:sp>
          <p:nvSpPr>
            <p:cNvPr id="13" name="TextBox 12">
              <a:extLst>
                <a:ext uri="{FF2B5EF4-FFF2-40B4-BE49-F238E27FC236}">
                  <a16:creationId xmlns:a16="http://schemas.microsoft.com/office/drawing/2014/main" id="{32C34E29-208C-35F3-FDEF-328E4F01632A}"/>
                </a:ext>
              </a:extLst>
            </p:cNvPr>
            <p:cNvSpPr txBox="1">
              <a:spLocks/>
            </p:cNvSpPr>
            <p:nvPr/>
          </p:nvSpPr>
          <p:spPr>
            <a:xfrm>
              <a:off x="6972529" y="5529205"/>
              <a:ext cx="2204842" cy="518665"/>
            </a:xfrm>
            <a:prstGeom prst="rect">
              <a:avLst/>
            </a:prstGeom>
            <a:noFill/>
          </p:spPr>
          <p:txBody>
            <a:bodyPr wrap="square" rtlCol="0">
              <a:spAutoFit/>
            </a:bodyPr>
            <a:lstStyle/>
            <a:p>
              <a:pPr rtl="0"/>
              <a:r>
                <a:rPr lang="en" dirty="0">
                  <a:solidFill>
                    <a:srgbClr val="F2F2F2"/>
                  </a:solidFill>
                  <a:latin typeface="Tahoma" panose="020B0604030504040204" pitchFamily="34" charset="0"/>
                  <a:ea typeface="Tahoma" panose="020B0604030504040204" pitchFamily="34" charset="0"/>
                  <a:cs typeface="Tahoma" panose="020B0604030504040204" pitchFamily="34" charset="0"/>
                </a:rPr>
                <a:t>Uniform Concentration of Proposals</a:t>
              </a:r>
              <a:endParaRPr lang="en-IL" dirty="0">
                <a:solidFill>
                  <a:srgbClr val="F2F2F2"/>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4" name="Group 13">
            <a:extLst>
              <a:ext uri="{FF2B5EF4-FFF2-40B4-BE49-F238E27FC236}">
                <a16:creationId xmlns:a16="http://schemas.microsoft.com/office/drawing/2014/main" id="{DF04C1D2-823B-05DC-FA9E-4F8476C0270C}"/>
              </a:ext>
            </a:extLst>
          </p:cNvPr>
          <p:cNvGrpSpPr/>
          <p:nvPr/>
        </p:nvGrpSpPr>
        <p:grpSpPr>
          <a:xfrm>
            <a:off x="4579982" y="2710236"/>
            <a:ext cx="2231667" cy="693557"/>
            <a:chOff x="6957734" y="5510255"/>
            <a:chExt cx="2090850" cy="556563"/>
          </a:xfrm>
        </p:grpSpPr>
        <p:sp>
          <p:nvSpPr>
            <p:cNvPr id="15" name="Rectangle: Rounded Corners 14">
              <a:extLst>
                <a:ext uri="{FF2B5EF4-FFF2-40B4-BE49-F238E27FC236}">
                  <a16:creationId xmlns:a16="http://schemas.microsoft.com/office/drawing/2014/main" id="{C7EAB1B4-D48E-6FB1-16BF-A48D0F187FA8}"/>
                </a:ext>
              </a:extLst>
            </p:cNvPr>
            <p:cNvSpPr>
              <a:spLocks/>
            </p:cNvSpPr>
            <p:nvPr/>
          </p:nvSpPr>
          <p:spPr>
            <a:xfrm>
              <a:off x="6957734" y="5510255"/>
              <a:ext cx="2090850" cy="55656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L"/>
            </a:p>
          </p:txBody>
        </p:sp>
        <p:sp>
          <p:nvSpPr>
            <p:cNvPr id="16" name="TextBox 15">
              <a:extLst>
                <a:ext uri="{FF2B5EF4-FFF2-40B4-BE49-F238E27FC236}">
                  <a16:creationId xmlns:a16="http://schemas.microsoft.com/office/drawing/2014/main" id="{B87D24B5-6601-78A9-4C2F-39C49A11FF05}"/>
                </a:ext>
              </a:extLst>
            </p:cNvPr>
            <p:cNvSpPr txBox="1">
              <a:spLocks/>
            </p:cNvSpPr>
            <p:nvPr/>
          </p:nvSpPr>
          <p:spPr>
            <a:xfrm>
              <a:off x="7089419" y="5539891"/>
              <a:ext cx="1827478" cy="518665"/>
            </a:xfrm>
            <a:prstGeom prst="rect">
              <a:avLst/>
            </a:prstGeom>
            <a:noFill/>
          </p:spPr>
          <p:txBody>
            <a:bodyPr wrap="square" rtlCol="0">
              <a:spAutoFit/>
            </a:bodyPr>
            <a:lstStyle/>
            <a:p>
              <a:pPr rtl="0"/>
              <a:r>
                <a:rPr lang="en" dirty="0">
                  <a:solidFill>
                    <a:srgbClr val="F2F2F2"/>
                  </a:solidFill>
                  <a:latin typeface="Tahoma" panose="020B0604030504040204" pitchFamily="34" charset="0"/>
                  <a:ea typeface="Tahoma" panose="020B0604030504040204" pitchFamily="34" charset="0"/>
                  <a:cs typeface="Tahoma" panose="020B0604030504040204" pitchFamily="34" charset="0"/>
                </a:rPr>
                <a:t>Sending Vendor Requests (RFQ)</a:t>
              </a:r>
              <a:endParaRPr lang="en-IL" dirty="0">
                <a:solidFill>
                  <a:srgbClr val="F2F2F2"/>
                </a:solidFill>
                <a:latin typeface="Tahoma" panose="020B0604030504040204" pitchFamily="34" charset="0"/>
                <a:ea typeface="Tahoma" panose="020B0604030504040204" pitchFamily="34" charset="0"/>
                <a:cs typeface="Tahoma" panose="020B0604030504040204" pitchFamily="34" charset="0"/>
              </a:endParaRPr>
            </a:p>
          </p:txBody>
        </p:sp>
      </p:grpSp>
      <p:grpSp>
        <p:nvGrpSpPr>
          <p:cNvPr id="17" name="Group 16">
            <a:extLst>
              <a:ext uri="{FF2B5EF4-FFF2-40B4-BE49-F238E27FC236}">
                <a16:creationId xmlns:a16="http://schemas.microsoft.com/office/drawing/2014/main" id="{140596EE-F1F3-18C7-0CA6-B45D274288EC}"/>
              </a:ext>
            </a:extLst>
          </p:cNvPr>
          <p:cNvGrpSpPr/>
          <p:nvPr/>
        </p:nvGrpSpPr>
        <p:grpSpPr>
          <a:xfrm>
            <a:off x="2760645" y="4902357"/>
            <a:ext cx="2552004" cy="693557"/>
            <a:chOff x="6934150" y="5510255"/>
            <a:chExt cx="2427656" cy="556563"/>
          </a:xfrm>
        </p:grpSpPr>
        <p:sp>
          <p:nvSpPr>
            <p:cNvPr id="18" name="Rectangle: Rounded Corners 17">
              <a:extLst>
                <a:ext uri="{FF2B5EF4-FFF2-40B4-BE49-F238E27FC236}">
                  <a16:creationId xmlns:a16="http://schemas.microsoft.com/office/drawing/2014/main" id="{7637446D-2A28-F2B3-7B76-3CC8FBD56F1E}"/>
                </a:ext>
              </a:extLst>
            </p:cNvPr>
            <p:cNvSpPr>
              <a:spLocks/>
            </p:cNvSpPr>
            <p:nvPr/>
          </p:nvSpPr>
          <p:spPr>
            <a:xfrm>
              <a:off x="6957734" y="5510255"/>
              <a:ext cx="2090850" cy="55656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L"/>
            </a:p>
          </p:txBody>
        </p:sp>
        <p:sp>
          <p:nvSpPr>
            <p:cNvPr id="19" name="TextBox 18">
              <a:extLst>
                <a:ext uri="{FF2B5EF4-FFF2-40B4-BE49-F238E27FC236}">
                  <a16:creationId xmlns:a16="http://schemas.microsoft.com/office/drawing/2014/main" id="{42CC2A71-B41E-0AF9-728E-F9636A2D207C}"/>
                </a:ext>
              </a:extLst>
            </p:cNvPr>
            <p:cNvSpPr txBox="1">
              <a:spLocks/>
            </p:cNvSpPr>
            <p:nvPr/>
          </p:nvSpPr>
          <p:spPr>
            <a:xfrm>
              <a:off x="6934150" y="5544248"/>
              <a:ext cx="2427656" cy="518665"/>
            </a:xfrm>
            <a:prstGeom prst="rect">
              <a:avLst/>
            </a:prstGeom>
            <a:noFill/>
          </p:spPr>
          <p:txBody>
            <a:bodyPr wrap="square" rtlCol="0">
              <a:spAutoFit/>
            </a:bodyPr>
            <a:lstStyle/>
            <a:p>
              <a:pPr rtl="0"/>
              <a:r>
                <a:rPr lang="en" dirty="0">
                  <a:solidFill>
                    <a:srgbClr val="F2F2F2"/>
                  </a:solidFill>
                  <a:latin typeface="Tahoma" panose="020B0604030504040204" pitchFamily="34" charset="0"/>
                  <a:ea typeface="Tahoma" panose="020B0604030504040204" pitchFamily="34" charset="0"/>
                  <a:cs typeface="Tahoma" panose="020B0604030504040204" pitchFamily="34" charset="0"/>
                </a:rPr>
                <a:t>Identifying the most affordable offer</a:t>
              </a:r>
              <a:endParaRPr lang="en-IL" dirty="0">
                <a:solidFill>
                  <a:srgbClr val="F2F2F2"/>
                </a:solidFill>
                <a:latin typeface="Tahoma" panose="020B0604030504040204" pitchFamily="34" charset="0"/>
                <a:ea typeface="Tahoma" panose="020B0604030504040204" pitchFamily="34" charset="0"/>
                <a:cs typeface="Tahoma" panose="020B0604030504040204" pitchFamily="34" charset="0"/>
              </a:endParaRPr>
            </a:p>
          </p:txBody>
        </p:sp>
      </p:grpSp>
      <p:pic>
        <p:nvPicPr>
          <p:cNvPr id="25" name="Picture 24">
            <a:extLst>
              <a:ext uri="{FF2B5EF4-FFF2-40B4-BE49-F238E27FC236}">
                <a16:creationId xmlns:a16="http://schemas.microsoft.com/office/drawing/2014/main" id="{6B664792-D280-4DB5-C04B-921FF15B3E61}"/>
              </a:ext>
            </a:extLst>
          </p:cNvPr>
          <p:cNvPicPr>
            <a:picLocks noChangeAspect="1"/>
          </p:cNvPicPr>
          <p:nvPr/>
        </p:nvPicPr>
        <p:blipFill>
          <a:blip r:embed="rId3"/>
          <a:stretch>
            <a:fillRect/>
          </a:stretch>
        </p:blipFill>
        <p:spPr>
          <a:xfrm>
            <a:off x="8412761" y="1494482"/>
            <a:ext cx="1234571" cy="1234571"/>
          </a:xfrm>
          <a:prstGeom prst="rect">
            <a:avLst/>
          </a:prstGeom>
        </p:spPr>
      </p:pic>
      <p:pic>
        <p:nvPicPr>
          <p:cNvPr id="27" name="Picture 26">
            <a:extLst>
              <a:ext uri="{FF2B5EF4-FFF2-40B4-BE49-F238E27FC236}">
                <a16:creationId xmlns:a16="http://schemas.microsoft.com/office/drawing/2014/main" id="{5AC29D7B-247E-8782-2949-CACEFF3653FA}"/>
              </a:ext>
            </a:extLst>
          </p:cNvPr>
          <p:cNvPicPr>
            <a:picLocks noChangeAspect="1"/>
          </p:cNvPicPr>
          <p:nvPr/>
        </p:nvPicPr>
        <p:blipFill>
          <a:blip r:embed="rId4"/>
          <a:stretch>
            <a:fillRect/>
          </a:stretch>
        </p:blipFill>
        <p:spPr>
          <a:xfrm>
            <a:off x="2196244" y="1708404"/>
            <a:ext cx="844210" cy="844210"/>
          </a:xfrm>
          <a:prstGeom prst="rect">
            <a:avLst/>
          </a:prstGeom>
        </p:spPr>
      </p:pic>
      <p:pic>
        <p:nvPicPr>
          <p:cNvPr id="29" name="Picture 28">
            <a:extLst>
              <a:ext uri="{FF2B5EF4-FFF2-40B4-BE49-F238E27FC236}">
                <a16:creationId xmlns:a16="http://schemas.microsoft.com/office/drawing/2014/main" id="{9D88DA1D-C735-1A65-B132-6FB9C4B9ED12}"/>
              </a:ext>
            </a:extLst>
          </p:cNvPr>
          <p:cNvPicPr>
            <a:picLocks noChangeAspect="1"/>
          </p:cNvPicPr>
          <p:nvPr/>
        </p:nvPicPr>
        <p:blipFill>
          <a:blip r:embed="rId5"/>
          <a:stretch>
            <a:fillRect/>
          </a:stretch>
        </p:blipFill>
        <p:spPr>
          <a:xfrm>
            <a:off x="6584887" y="3894059"/>
            <a:ext cx="952500" cy="952500"/>
          </a:xfrm>
          <a:prstGeom prst="rect">
            <a:avLst/>
          </a:prstGeom>
        </p:spPr>
      </p:pic>
      <p:pic>
        <p:nvPicPr>
          <p:cNvPr id="31" name="Picture 30">
            <a:extLst>
              <a:ext uri="{FF2B5EF4-FFF2-40B4-BE49-F238E27FC236}">
                <a16:creationId xmlns:a16="http://schemas.microsoft.com/office/drawing/2014/main" id="{EF5B602C-A3D7-741F-E848-223ED1A638DE}"/>
              </a:ext>
            </a:extLst>
          </p:cNvPr>
          <p:cNvPicPr>
            <a:picLocks noChangeAspect="1"/>
          </p:cNvPicPr>
          <p:nvPr/>
        </p:nvPicPr>
        <p:blipFill>
          <a:blip r:embed="rId6"/>
          <a:stretch>
            <a:fillRect/>
          </a:stretch>
        </p:blipFill>
        <p:spPr>
          <a:xfrm>
            <a:off x="5215534" y="1569922"/>
            <a:ext cx="1055786" cy="1055786"/>
          </a:xfrm>
          <a:prstGeom prst="rect">
            <a:avLst/>
          </a:prstGeom>
        </p:spPr>
      </p:pic>
      <p:pic>
        <p:nvPicPr>
          <p:cNvPr id="32" name="Picture 31">
            <a:extLst>
              <a:ext uri="{FF2B5EF4-FFF2-40B4-BE49-F238E27FC236}">
                <a16:creationId xmlns:a16="http://schemas.microsoft.com/office/drawing/2014/main" id="{D1020E90-9635-7450-6A1E-DB1E7AC636BA}"/>
              </a:ext>
            </a:extLst>
          </p:cNvPr>
          <p:cNvPicPr>
            <a:picLocks noChangeAspect="1"/>
          </p:cNvPicPr>
          <p:nvPr/>
        </p:nvPicPr>
        <p:blipFill>
          <a:blip r:embed="rId7"/>
          <a:stretch>
            <a:fillRect/>
          </a:stretch>
        </p:blipFill>
        <p:spPr>
          <a:xfrm>
            <a:off x="2087954" y="3900778"/>
            <a:ext cx="952500" cy="952500"/>
          </a:xfrm>
          <a:prstGeom prst="rect">
            <a:avLst/>
          </a:prstGeom>
        </p:spPr>
      </p:pic>
      <p:grpSp>
        <p:nvGrpSpPr>
          <p:cNvPr id="33" name="Group 32">
            <a:extLst>
              <a:ext uri="{FF2B5EF4-FFF2-40B4-BE49-F238E27FC236}">
                <a16:creationId xmlns:a16="http://schemas.microsoft.com/office/drawing/2014/main" id="{E6EC30BC-5388-8A3F-A40C-701EE8490DC3}"/>
              </a:ext>
            </a:extLst>
          </p:cNvPr>
          <p:cNvGrpSpPr/>
          <p:nvPr/>
        </p:nvGrpSpPr>
        <p:grpSpPr>
          <a:xfrm>
            <a:off x="1357431" y="2731484"/>
            <a:ext cx="2021583" cy="693557"/>
            <a:chOff x="6934150" y="5510254"/>
            <a:chExt cx="2114435" cy="556563"/>
          </a:xfrm>
        </p:grpSpPr>
        <p:sp>
          <p:nvSpPr>
            <p:cNvPr id="34" name="Rectangle: Rounded Corners 33">
              <a:extLst>
                <a:ext uri="{FF2B5EF4-FFF2-40B4-BE49-F238E27FC236}">
                  <a16:creationId xmlns:a16="http://schemas.microsoft.com/office/drawing/2014/main" id="{3CE1753C-E7C1-849E-86F4-94D0088FD86A}"/>
                </a:ext>
              </a:extLst>
            </p:cNvPr>
            <p:cNvSpPr>
              <a:spLocks/>
            </p:cNvSpPr>
            <p:nvPr/>
          </p:nvSpPr>
          <p:spPr>
            <a:xfrm>
              <a:off x="6957735" y="5510254"/>
              <a:ext cx="2090850" cy="556563"/>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L"/>
            </a:p>
          </p:txBody>
        </p:sp>
        <p:sp>
          <p:nvSpPr>
            <p:cNvPr id="35" name="TextBox 34">
              <a:extLst>
                <a:ext uri="{FF2B5EF4-FFF2-40B4-BE49-F238E27FC236}">
                  <a16:creationId xmlns:a16="http://schemas.microsoft.com/office/drawing/2014/main" id="{61833F95-1C04-D1DA-632F-8669D92CBE16}"/>
                </a:ext>
              </a:extLst>
            </p:cNvPr>
            <p:cNvSpPr txBox="1">
              <a:spLocks/>
            </p:cNvSpPr>
            <p:nvPr/>
          </p:nvSpPr>
          <p:spPr>
            <a:xfrm>
              <a:off x="6934150" y="5544248"/>
              <a:ext cx="2090849" cy="518665"/>
            </a:xfrm>
            <a:prstGeom prst="rect">
              <a:avLst/>
            </a:prstGeom>
            <a:noFill/>
          </p:spPr>
          <p:txBody>
            <a:bodyPr wrap="square" rtlCol="0">
              <a:spAutoFit/>
            </a:bodyPr>
            <a:lstStyle/>
            <a:p>
              <a:pPr rtl="0"/>
              <a:r>
                <a:rPr lang="en" dirty="0">
                  <a:solidFill>
                    <a:srgbClr val="F2F2F2"/>
                  </a:solidFill>
                  <a:latin typeface="Tahoma" panose="020B0604030504040204" pitchFamily="34" charset="0"/>
                  <a:ea typeface="Tahoma" panose="020B0604030504040204" pitchFamily="34" charset="0"/>
                  <a:cs typeface="Tahoma" panose="020B0604030504040204" pitchFamily="34" charset="0"/>
                </a:rPr>
                <a:t>Locating a new need for an order</a:t>
              </a:r>
              <a:endParaRPr lang="en-IL" dirty="0">
                <a:solidFill>
                  <a:srgbClr val="F2F2F2"/>
                </a:solidFill>
                <a:latin typeface="Tahoma" panose="020B0604030504040204" pitchFamily="34" charset="0"/>
                <a:ea typeface="Tahoma" panose="020B0604030504040204" pitchFamily="34" charset="0"/>
                <a:cs typeface="Tahoma" panose="020B0604030504040204" pitchFamily="34" charset="0"/>
              </a:endParaRPr>
            </a:p>
          </p:txBody>
        </p:sp>
      </p:grpSp>
      <p:pic>
        <p:nvPicPr>
          <p:cNvPr id="36" name="Picture 35">
            <a:extLst>
              <a:ext uri="{FF2B5EF4-FFF2-40B4-BE49-F238E27FC236}">
                <a16:creationId xmlns:a16="http://schemas.microsoft.com/office/drawing/2014/main" id="{4AE3D3BC-0EFB-6FDB-EACA-462A361F8E74}"/>
              </a:ext>
            </a:extLst>
          </p:cNvPr>
          <p:cNvPicPr>
            <a:picLocks noChangeAspect="1"/>
          </p:cNvPicPr>
          <p:nvPr/>
        </p:nvPicPr>
        <p:blipFill>
          <a:blip r:embed="rId7"/>
          <a:stretch>
            <a:fillRect/>
          </a:stretch>
        </p:blipFill>
        <p:spPr>
          <a:xfrm>
            <a:off x="5061819" y="3894059"/>
            <a:ext cx="952500" cy="952500"/>
          </a:xfrm>
          <a:prstGeom prst="rect">
            <a:avLst/>
          </a:prstGeom>
        </p:spPr>
      </p:pic>
      <p:pic>
        <p:nvPicPr>
          <p:cNvPr id="38" name="Picture 37">
            <a:extLst>
              <a:ext uri="{FF2B5EF4-FFF2-40B4-BE49-F238E27FC236}">
                <a16:creationId xmlns:a16="http://schemas.microsoft.com/office/drawing/2014/main" id="{9836EF49-0138-A0C9-B23D-C5F25D6D4D2C}"/>
              </a:ext>
            </a:extLst>
          </p:cNvPr>
          <p:cNvPicPr>
            <a:picLocks noChangeAspect="1"/>
          </p:cNvPicPr>
          <p:nvPr/>
        </p:nvPicPr>
        <p:blipFill>
          <a:blip r:embed="rId8"/>
          <a:stretch>
            <a:fillRect/>
          </a:stretch>
        </p:blipFill>
        <p:spPr>
          <a:xfrm>
            <a:off x="3457239" y="3894059"/>
            <a:ext cx="952500" cy="952500"/>
          </a:xfrm>
          <a:prstGeom prst="rect">
            <a:avLst/>
          </a:prstGeom>
        </p:spPr>
      </p:pic>
      <p:pic>
        <p:nvPicPr>
          <p:cNvPr id="39" name="Picture 38">
            <a:extLst>
              <a:ext uri="{FF2B5EF4-FFF2-40B4-BE49-F238E27FC236}">
                <a16:creationId xmlns:a16="http://schemas.microsoft.com/office/drawing/2014/main" id="{82F57A78-AA22-AFA2-E176-7D7FC79FDC18}"/>
              </a:ext>
            </a:extLst>
          </p:cNvPr>
          <p:cNvPicPr>
            <a:picLocks noChangeAspect="1"/>
          </p:cNvPicPr>
          <p:nvPr/>
        </p:nvPicPr>
        <p:blipFill>
          <a:blip r:embed="rId7"/>
          <a:stretch>
            <a:fillRect/>
          </a:stretch>
        </p:blipFill>
        <p:spPr>
          <a:xfrm>
            <a:off x="6932234" y="1750117"/>
            <a:ext cx="952500" cy="952500"/>
          </a:xfrm>
          <a:prstGeom prst="rect">
            <a:avLst/>
          </a:prstGeom>
        </p:spPr>
      </p:pic>
      <p:pic>
        <p:nvPicPr>
          <p:cNvPr id="40" name="Picture 39">
            <a:extLst>
              <a:ext uri="{FF2B5EF4-FFF2-40B4-BE49-F238E27FC236}">
                <a16:creationId xmlns:a16="http://schemas.microsoft.com/office/drawing/2014/main" id="{B3EB0DB8-2FB4-E940-F143-E309B35FA9A7}"/>
              </a:ext>
            </a:extLst>
          </p:cNvPr>
          <p:cNvPicPr>
            <a:picLocks noChangeAspect="1"/>
          </p:cNvPicPr>
          <p:nvPr/>
        </p:nvPicPr>
        <p:blipFill>
          <a:blip r:embed="rId7"/>
          <a:stretch>
            <a:fillRect/>
          </a:stretch>
        </p:blipFill>
        <p:spPr>
          <a:xfrm>
            <a:off x="3627480" y="1801404"/>
            <a:ext cx="952500" cy="952500"/>
          </a:xfrm>
          <a:prstGeom prst="rect">
            <a:avLst/>
          </a:prstGeom>
        </p:spPr>
      </p:pic>
      <p:pic>
        <p:nvPicPr>
          <p:cNvPr id="42" name="Picture 41">
            <a:extLst>
              <a:ext uri="{FF2B5EF4-FFF2-40B4-BE49-F238E27FC236}">
                <a16:creationId xmlns:a16="http://schemas.microsoft.com/office/drawing/2014/main" id="{40A0510C-0C89-0C90-1C90-8B6818B583D2}"/>
              </a:ext>
            </a:extLst>
          </p:cNvPr>
          <p:cNvPicPr>
            <a:picLocks noChangeAspect="1"/>
          </p:cNvPicPr>
          <p:nvPr/>
        </p:nvPicPr>
        <p:blipFill>
          <a:blip r:embed="rId9"/>
          <a:stretch>
            <a:fillRect/>
          </a:stretch>
        </p:blipFill>
        <p:spPr>
          <a:xfrm>
            <a:off x="1473233" y="1920229"/>
            <a:ext cx="685013" cy="685013"/>
          </a:xfrm>
          <a:prstGeom prst="rect">
            <a:avLst/>
          </a:prstGeom>
        </p:spPr>
      </p:pic>
    </p:spTree>
    <p:extLst>
      <p:ext uri="{BB962C8B-B14F-4D97-AF65-F5344CB8AC3E}">
        <p14:creationId xmlns:p14="http://schemas.microsoft.com/office/powerpoint/2010/main" val="22397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095DC563-5E9C-C0EA-A057-6DCC97531D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A77EF5-AD31-4920-8233-0622271F004D}"/>
              </a:ext>
            </a:extLst>
          </p:cNvPr>
          <p:cNvSpPr>
            <a:spLocks noGrp="1"/>
          </p:cNvSpPr>
          <p:nvPr>
            <p:ph type="title"/>
          </p:nvPr>
        </p:nvSpPr>
        <p:spPr>
          <a:xfrm>
            <a:off x="838200" y="313609"/>
            <a:ext cx="10515600" cy="1325563"/>
          </a:xfrm>
        </p:spPr>
        <p:txBody>
          <a:bodyPr/>
          <a:lstStyle/>
          <a:p>
            <a:pPr algn="ctr" rtl="0"/>
            <a:r>
              <a:rPr lang="en" sz="3200" b="1">
                <a:solidFill>
                  <a:srgbClr val="000000"/>
                </a:solidFill>
                <a:latin typeface="Tahoma"/>
                <a:ea typeface="Tahoma"/>
                <a:cs typeface="Tahoma"/>
              </a:rPr>
              <a:t>Procurement analytics</a:t>
            </a:r>
            <a:endParaRPr lang="en-US" sz="3200" b="1">
              <a:solidFill>
                <a:srgbClr val="000000"/>
              </a:solidFill>
              <a:latin typeface="Tahoma"/>
              <a:ea typeface="Tahoma"/>
              <a:cs typeface="Tahoma"/>
            </a:endParaRPr>
          </a:p>
        </p:txBody>
      </p:sp>
      <p:sp>
        <p:nvSpPr>
          <p:cNvPr id="3" name="Content Placeholder 2">
            <a:extLst>
              <a:ext uri="{FF2B5EF4-FFF2-40B4-BE49-F238E27FC236}">
                <a16:creationId xmlns:a16="http://schemas.microsoft.com/office/drawing/2014/main" id="{0C8EC2A7-6DDC-50FF-6C48-AAA7CF27B966}"/>
              </a:ext>
            </a:extLst>
          </p:cNvPr>
          <p:cNvSpPr>
            <a:spLocks noGrp="1"/>
          </p:cNvSpPr>
          <p:nvPr>
            <p:ph idx="1"/>
          </p:nvPr>
        </p:nvSpPr>
        <p:spPr>
          <a:xfrm>
            <a:off x="838200" y="1554457"/>
            <a:ext cx="10515600" cy="4802199"/>
          </a:xfrm>
        </p:spPr>
        <p:txBody>
          <a:bodyPr vert="horz" lIns="91440" tIns="45720" rIns="91440" bIns="45720" rtlCol="0" anchor="t">
            <a:normAutofit/>
          </a:bodyPr>
          <a:lstStyle/>
          <a:p>
            <a:pPr rtl="0"/>
            <a:r>
              <a:rPr lang="en" sz="2200" dirty="0">
                <a:latin typeface="Tahoma"/>
                <a:ea typeface="Tahoma"/>
                <a:cs typeface="Tahoma"/>
              </a:rPr>
              <a:t>Intelligent procurement analytics – insights that drive action.</a:t>
            </a:r>
          </a:p>
          <a:p>
            <a:pPr rtl="0">
              <a:lnSpc>
                <a:spcPct val="160000"/>
              </a:lnSpc>
              <a:buNone/>
            </a:pPr>
            <a:r>
              <a:rPr lang="en" sz="2200" dirty="0">
                <a:latin typeface="Tahoma"/>
                <a:ea typeface="Tahoma"/>
                <a:cs typeface="Tahoma"/>
              </a:rPr>
              <a:t>Through analytics capabilities, the AI Agent allows the customer to understand </a:t>
            </a:r>
            <a:r>
              <a:rPr lang="en" sz="2200" b="1" dirty="0">
                <a:latin typeface="Tahoma"/>
                <a:ea typeface="Tahoma"/>
                <a:cs typeface="Tahoma"/>
              </a:rPr>
              <a:t>whats really going on with their money</a:t>
            </a:r>
            <a:r>
              <a:rPr lang="en" sz="2200" dirty="0">
                <a:latin typeface="Tahoma"/>
                <a:ea typeface="Tahoma"/>
                <a:cs typeface="Tahoma"/>
              </a:rPr>
              <a:t>:</a:t>
            </a:r>
          </a:p>
          <a:p>
            <a:pPr>
              <a:lnSpc>
                <a:spcPct val="150000"/>
              </a:lnSpc>
              <a:buNone/>
            </a:pPr>
            <a:r>
              <a:rPr lang="en" sz="2200" dirty="0">
                <a:latin typeface="Tahoma"/>
                <a:ea typeface="Tahoma"/>
                <a:cs typeface="Tahoma"/>
              </a:rPr>
              <a:t>   ✔️ In-depth analysis of expenses in all categories Identification</a:t>
            </a:r>
            <a:br>
              <a:rPr lang="en-US" sz="2200" dirty="0">
                <a:latin typeface="Tahoma" panose="020B0604030504040204" pitchFamily="34" charset="0"/>
                <a:ea typeface="Tahoma" panose="020B0604030504040204" pitchFamily="34" charset="0"/>
                <a:cs typeface="Tahoma" panose="020B0604030504040204" pitchFamily="34" charset="0"/>
              </a:rPr>
            </a:br>
            <a:r>
              <a:rPr lang="en" sz="2200" dirty="0">
                <a:latin typeface="Tahoma"/>
                <a:ea typeface="Tahoma"/>
                <a:cs typeface="Tahoma"/>
              </a:rPr>
              <a:t>✔️ Identification of anomalies, duplicates, and </a:t>
            </a:r>
            <a:r>
              <a:rPr lang="en-US" sz="2200" dirty="0">
                <a:latin typeface="Tahoma"/>
                <a:ea typeface="Tahoma"/>
                <a:cs typeface="Tahoma"/>
              </a:rPr>
              <a:t>discordancy</a:t>
            </a:r>
            <a:r>
              <a:rPr lang="en" sz="2200" dirty="0">
                <a:latin typeface="Tahoma"/>
                <a:ea typeface="Tahoma"/>
                <a:cs typeface="Tahoma"/>
              </a:rPr>
              <a:t> with contract forms.</a:t>
            </a:r>
            <a:br>
              <a:rPr lang="he-IL" sz="2200" dirty="0">
                <a:latin typeface="Tahoma" panose="020B0604030504040204" pitchFamily="34" charset="0"/>
                <a:ea typeface="Tahoma" panose="020B0604030504040204" pitchFamily="34" charset="0"/>
                <a:cs typeface="Tahoma" panose="020B0604030504040204" pitchFamily="34" charset="0"/>
              </a:rPr>
            </a:br>
            <a:r>
              <a:rPr lang="en" sz="2200" dirty="0">
                <a:latin typeface="Tahoma"/>
                <a:ea typeface="Tahoma"/>
                <a:cs typeface="Tahoma"/>
              </a:rPr>
              <a:t>✔️ Practical recommendations: consolidation of suppliers, improvement of                    conditions, cost savings</a:t>
            </a:r>
            <a:br>
              <a:rPr lang="he-IL" sz="2200" dirty="0">
                <a:latin typeface="Tahoma" panose="020B0604030504040204" pitchFamily="34" charset="0"/>
                <a:ea typeface="Tahoma" panose="020B0604030504040204" pitchFamily="34" charset="0"/>
                <a:cs typeface="Tahoma" panose="020B0604030504040204" pitchFamily="34" charset="0"/>
              </a:rPr>
            </a:br>
            <a:r>
              <a:rPr lang="en" sz="2200" dirty="0">
                <a:latin typeface="Tahoma"/>
                <a:ea typeface="Tahoma"/>
                <a:cs typeface="Tahoma"/>
              </a:rPr>
              <a:t>✔️ Budget forecasts based on past data and contracts </a:t>
            </a:r>
            <a:br>
              <a:rPr lang="en-US" sz="2200" dirty="0">
                <a:latin typeface="Tahoma"/>
                <a:ea typeface="Tahoma"/>
                <a:cs typeface="Tahoma"/>
              </a:rPr>
            </a:br>
            <a:r>
              <a:rPr lang="en" sz="2200" dirty="0">
                <a:latin typeface="Tahoma"/>
                <a:ea typeface="Tahoma"/>
                <a:cs typeface="Tahoma"/>
              </a:rPr>
              <a:t>✔️ Significantly shortens the time spent analyzing and issuing recommendations</a:t>
            </a:r>
            <a:endParaRPr lang="en-US" sz="2200" dirty="0">
              <a:latin typeface="Tahoma"/>
              <a:ea typeface="Tahoma"/>
              <a:cs typeface="Tahoma"/>
            </a:endParaRPr>
          </a:p>
          <a:p>
            <a:pPr rtl="0">
              <a:lnSpc>
                <a:spcPct val="150000"/>
              </a:lnSpc>
              <a:buNone/>
            </a:pPr>
            <a:endParaRPr lang="he-IL" sz="2200" dirty="0">
              <a:latin typeface="Tahoma"/>
              <a:ea typeface="Tahoma"/>
              <a:cs typeface="Tahoma"/>
            </a:endParaRPr>
          </a:p>
          <a:p>
            <a:pPr rtl="0">
              <a:lnSpc>
                <a:spcPct val="160000"/>
              </a:lnSpc>
              <a:buNone/>
            </a:pPr>
            <a:endParaRPr lang="en-US" sz="2200" dirty="0">
              <a:highlight>
                <a:srgbClr val="FFFF00"/>
              </a:highlight>
              <a:latin typeface="Tahoma" panose="020B0604030504040204" pitchFamily="34" charset="0"/>
              <a:ea typeface="Tahoma" panose="020B0604030504040204" pitchFamily="34" charset="0"/>
              <a:cs typeface="Tahoma" panose="020B0604030504040204" pitchFamily="34" charset="0"/>
            </a:endParaRPr>
          </a:p>
          <a:p>
            <a:pPr rtl="0">
              <a:lnSpc>
                <a:spcPct val="160000"/>
              </a:lnSpc>
              <a:buNone/>
            </a:pPr>
            <a:endParaRPr lang="he-IL" sz="2200" dirty="0">
              <a:highlight>
                <a:srgbClr val="FFFF00"/>
              </a:highlight>
              <a:latin typeface="Tahoma" panose="020B0604030504040204" pitchFamily="34" charset="0"/>
              <a:ea typeface="Tahoma" panose="020B0604030504040204" pitchFamily="34" charset="0"/>
              <a:cs typeface="Tahoma" panose="020B0604030504040204" pitchFamily="34" charset="0"/>
            </a:endParaRPr>
          </a:p>
          <a:p>
            <a:pPr rtl="0"/>
            <a:endParaRPr lang="he-IL" sz="2200" dirty="0">
              <a:highlight>
                <a:srgbClr val="FFFF00"/>
              </a:highlight>
              <a:latin typeface="Tahoma" panose="020B0604030504040204" pitchFamily="34" charset="0"/>
              <a:ea typeface="Tahoma" panose="020B0604030504040204" pitchFamily="34" charset="0"/>
              <a:cs typeface="Tahoma" panose="020B0604030504040204" pitchFamily="34" charset="0"/>
            </a:endParaRPr>
          </a:p>
          <a:p>
            <a:pPr rtl="0"/>
            <a:endParaRPr lang="en-US" dirty="0"/>
          </a:p>
          <a:p>
            <a:pPr rtl="0"/>
            <a:endParaRPr lang="en-IL" dirty="0"/>
          </a:p>
        </p:txBody>
      </p:sp>
      <p:pic>
        <p:nvPicPr>
          <p:cNvPr id="2050" name="Picture 2" descr="A blue triangle on a black background&#10;&#10;AI-generated content may be incorrect.">
            <a:extLst>
              <a:ext uri="{FF2B5EF4-FFF2-40B4-BE49-F238E27FC236}">
                <a16:creationId xmlns:a16="http://schemas.microsoft.com/office/drawing/2014/main" id="{B88FEE63-3088-110D-4592-CDA357CDCD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474" y="-672927"/>
            <a:ext cx="2707927" cy="2707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6597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5C44270A-01C7-EE31-6449-3A706E7CB2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0791EE-D19E-6259-A140-C81B42276593}"/>
              </a:ext>
            </a:extLst>
          </p:cNvPr>
          <p:cNvSpPr>
            <a:spLocks noGrp="1"/>
          </p:cNvSpPr>
          <p:nvPr>
            <p:ph type="title"/>
          </p:nvPr>
        </p:nvSpPr>
        <p:spPr>
          <a:xfrm>
            <a:off x="838200" y="313609"/>
            <a:ext cx="10515600" cy="1325563"/>
          </a:xfrm>
        </p:spPr>
        <p:txBody>
          <a:bodyPr/>
          <a:lstStyle/>
          <a:p>
            <a:pPr algn="ctr" rtl="0"/>
            <a:r>
              <a:rPr lang="en" sz="3200" b="1" dirty="0">
                <a:solidFill>
                  <a:srgbClr val="000000"/>
                </a:solidFill>
                <a:latin typeface="Tahoma" panose="020B0604030504040204" pitchFamily="34" charset="0"/>
                <a:ea typeface="Tahoma" panose="020B0604030504040204" pitchFamily="34" charset="0"/>
                <a:cs typeface="Tahoma" panose="020B0604030504040204" pitchFamily="34" charset="0"/>
              </a:rPr>
              <a:t>Humans In The Loop</a:t>
            </a:r>
            <a:endParaRPr lang="en-IL" sz="3200" b="1"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5DDADF45-B6B7-E644-D8CC-DD519DEF6FB5}"/>
              </a:ext>
            </a:extLst>
          </p:cNvPr>
          <p:cNvSpPr>
            <a:spLocks noGrp="1"/>
          </p:cNvSpPr>
          <p:nvPr>
            <p:ph idx="1"/>
          </p:nvPr>
        </p:nvSpPr>
        <p:spPr/>
        <p:txBody>
          <a:bodyPr vert="horz" lIns="91440" tIns="45720" rIns="91440" bIns="45720" rtlCol="0" anchor="t">
            <a:normAutofit fontScale="92500" lnSpcReduction="10000"/>
          </a:bodyPr>
          <a:lstStyle/>
          <a:p>
            <a:pPr rtl="0">
              <a:buNone/>
            </a:pPr>
            <a:r>
              <a:rPr lang="en" sz="2200" b="1" dirty="0">
                <a:latin typeface="Tahoma"/>
                <a:ea typeface="Tahoma"/>
                <a:cs typeface="Tahoma"/>
              </a:rPr>
              <a:t>Combining Artificial Intelligence with Human Judgment</a:t>
            </a:r>
          </a:p>
          <a:p>
            <a:pPr rtl="0">
              <a:buFont typeface="Arial" panose="020B0604020202020204" pitchFamily="34" charset="0"/>
              <a:buChar char="•"/>
            </a:pPr>
            <a:r>
              <a:rPr lang="en" sz="2200" dirty="0">
                <a:latin typeface="Tahoma"/>
                <a:ea typeface="Tahoma"/>
                <a:cs typeface="Tahoma"/>
              </a:rPr>
              <a:t>The AI Agent performs automated actions based on rules and continuous learning.</a:t>
            </a:r>
            <a:endParaRPr lang="en-US" sz="2200" dirty="0">
              <a:latin typeface="Tahoma"/>
              <a:ea typeface="Tahoma"/>
              <a:cs typeface="Tahoma"/>
            </a:endParaRPr>
          </a:p>
          <a:p>
            <a:pPr rtl="0">
              <a:buFont typeface="Arial" panose="020B0604020202020204" pitchFamily="34" charset="0"/>
              <a:buChar char="•"/>
            </a:pPr>
            <a:endParaRPr lang="he-IL" sz="2200" dirty="0">
              <a:latin typeface="Tahoma" panose="020B0604030504040204" pitchFamily="34" charset="0"/>
              <a:ea typeface="Tahoma" panose="020B0604030504040204" pitchFamily="34" charset="0"/>
              <a:cs typeface="Tahoma" panose="020B0604030504040204" pitchFamily="34" charset="0"/>
            </a:endParaRPr>
          </a:p>
          <a:p>
            <a:pPr rtl="0">
              <a:buFont typeface="Arial" panose="020B0604020202020204" pitchFamily="34" charset="0"/>
              <a:buChar char="•"/>
            </a:pPr>
            <a:r>
              <a:rPr lang="en" sz="2200" dirty="0">
                <a:latin typeface="Tahoma"/>
                <a:ea typeface="Tahoma"/>
                <a:cs typeface="Tahoma"/>
              </a:rPr>
              <a:t>But in sensitive moments – </a:t>
            </a:r>
            <a:r>
              <a:rPr lang="en" sz="2200" b="1" dirty="0">
                <a:latin typeface="Tahoma"/>
                <a:ea typeface="Tahoma"/>
                <a:cs typeface="Tahoma"/>
              </a:rPr>
              <a:t>the person remains part of the process</a:t>
            </a:r>
            <a:r>
              <a:rPr lang="en" sz="2200" dirty="0">
                <a:latin typeface="Tahoma"/>
                <a:ea typeface="Tahoma"/>
                <a:cs typeface="Tahoma"/>
              </a:rPr>
              <a:t>:</a:t>
            </a:r>
          </a:p>
          <a:p>
            <a:pPr marL="742950" lvl="1" indent="-285750" rtl="0">
              <a:buFont typeface="Arial" panose="020B0604020202020204" pitchFamily="34" charset="0"/>
              <a:buChar char="•"/>
            </a:pPr>
            <a:r>
              <a:rPr lang="en" sz="2200" dirty="0">
                <a:latin typeface="Tahoma"/>
                <a:ea typeface="Tahoma"/>
                <a:cs typeface="Tahoma"/>
              </a:rPr>
              <a:t>When there is a financial exceedance</a:t>
            </a:r>
          </a:p>
          <a:p>
            <a:pPr marL="742950" lvl="1" indent="-285750" rtl="0">
              <a:buFont typeface="Arial" panose="020B0604020202020204" pitchFamily="34" charset="0"/>
              <a:buChar char="•"/>
            </a:pPr>
            <a:r>
              <a:rPr lang="en" sz="2200" dirty="0">
                <a:latin typeface="Tahoma"/>
                <a:ea typeface="Tahoma"/>
                <a:cs typeface="Tahoma"/>
              </a:rPr>
              <a:t>Changing payment terms</a:t>
            </a:r>
          </a:p>
          <a:p>
            <a:pPr marL="742950" lvl="1" indent="-285750" rtl="0">
              <a:buFont typeface="Arial" panose="020B0604020202020204" pitchFamily="34" charset="0"/>
              <a:buChar char="•"/>
            </a:pPr>
            <a:r>
              <a:rPr lang="en" sz="2200" dirty="0">
                <a:latin typeface="Tahoma"/>
                <a:ea typeface="Tahoma"/>
                <a:cs typeface="Tahoma"/>
              </a:rPr>
              <a:t>A problem that requires human judgment</a:t>
            </a:r>
            <a:endParaRPr lang="en-US" sz="2200" dirty="0">
              <a:latin typeface="Tahoma"/>
              <a:ea typeface="Tahoma"/>
              <a:cs typeface="Tahoma"/>
            </a:endParaRPr>
          </a:p>
          <a:p>
            <a:pPr marL="742950" lvl="1" indent="-285750" rtl="0">
              <a:buFont typeface="Arial" panose="020B0604020202020204" pitchFamily="34" charset="0"/>
              <a:buChar char="•"/>
            </a:pPr>
            <a:endParaRPr lang="he-IL" sz="2200" dirty="0">
              <a:latin typeface="Tahoma" panose="020B0604030504040204" pitchFamily="34" charset="0"/>
              <a:ea typeface="Tahoma" panose="020B0604030504040204" pitchFamily="34" charset="0"/>
              <a:cs typeface="Tahoma" panose="020B0604030504040204" pitchFamily="34" charset="0"/>
            </a:endParaRPr>
          </a:p>
          <a:p>
            <a:pPr rtl="0">
              <a:buFont typeface="Arial" panose="020B0604020202020204" pitchFamily="34" charset="0"/>
              <a:buChar char="•"/>
            </a:pPr>
            <a:r>
              <a:rPr lang="en" sz="2200" dirty="0">
                <a:latin typeface="Tahoma"/>
                <a:ea typeface="Tahoma"/>
                <a:cs typeface="Tahoma"/>
              </a:rPr>
              <a:t>The agent </a:t>
            </a:r>
            <a:r>
              <a:rPr lang="en" sz="2200" b="1" dirty="0">
                <a:latin typeface="Tahoma"/>
                <a:ea typeface="Tahoma"/>
                <a:cs typeface="Tahoma"/>
              </a:rPr>
              <a:t>formulates a response </a:t>
            </a:r>
            <a:r>
              <a:rPr lang="en" sz="2200" dirty="0">
                <a:latin typeface="Tahoma"/>
                <a:ea typeface="Tahoma"/>
                <a:cs typeface="Tahoma"/>
              </a:rPr>
              <a:t>(e.g. an email to the supplier), and the human worker approves or edits before sending.</a:t>
            </a:r>
            <a:endParaRPr lang="en-US" sz="2200" dirty="0">
              <a:latin typeface="Tahoma"/>
              <a:ea typeface="Tahoma"/>
              <a:cs typeface="Tahoma"/>
            </a:endParaRPr>
          </a:p>
          <a:p>
            <a:pPr rtl="0">
              <a:buFont typeface="Arial" panose="020B0604020202020204" pitchFamily="34" charset="0"/>
              <a:buChar char="•"/>
            </a:pPr>
            <a:endParaRPr lang="he-IL" sz="2200" dirty="0">
              <a:latin typeface="Tahoma" panose="020B0604030504040204" pitchFamily="34" charset="0"/>
              <a:ea typeface="Tahoma" panose="020B0604030504040204" pitchFamily="34" charset="0"/>
              <a:cs typeface="Tahoma" panose="020B0604030504040204" pitchFamily="34" charset="0"/>
            </a:endParaRPr>
          </a:p>
          <a:p>
            <a:pPr rtl="0">
              <a:buFont typeface="Arial" panose="020B0604020202020204" pitchFamily="34" charset="0"/>
              <a:buChar char="•"/>
            </a:pPr>
            <a:r>
              <a:rPr lang="en" sz="2200" dirty="0">
                <a:latin typeface="Tahoma"/>
                <a:ea typeface="Tahoma"/>
                <a:cs typeface="Tahoma"/>
              </a:rPr>
              <a:t>In this way, you maintain </a:t>
            </a:r>
            <a:r>
              <a:rPr lang="en" sz="2200" b="1" dirty="0">
                <a:latin typeface="Tahoma"/>
                <a:ea typeface="Tahoma"/>
                <a:cs typeface="Tahoma"/>
              </a:rPr>
              <a:t>full control</a:t>
            </a:r>
            <a:r>
              <a:rPr lang="en" sz="2200" dirty="0">
                <a:latin typeface="Tahoma"/>
                <a:ea typeface="Tahoma"/>
                <a:cs typeface="Tahoma"/>
              </a:rPr>
              <a:t> and reduce the load on repetitive work – without sacrificing human responsibility.</a:t>
            </a:r>
          </a:p>
          <a:p>
            <a:pPr rtl="0"/>
            <a:endParaRPr lang="en-IL" dirty="0"/>
          </a:p>
        </p:txBody>
      </p:sp>
      <p:pic>
        <p:nvPicPr>
          <p:cNvPr id="2050" name="Picture 2" descr="A blue triangle on a black background&#10;&#10;AI-generated content may be incorrect.">
            <a:extLst>
              <a:ext uri="{FF2B5EF4-FFF2-40B4-BE49-F238E27FC236}">
                <a16:creationId xmlns:a16="http://schemas.microsoft.com/office/drawing/2014/main" id="{A565F509-7FB4-54C3-0965-1D6B4F545E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474" y="-672927"/>
            <a:ext cx="2707927" cy="2707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23598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8811C095-B7EC-D761-DF99-7E6BA01FC7FB}"/>
            </a:ext>
          </a:extLst>
        </p:cNvPr>
        <p:cNvGrpSpPr/>
        <p:nvPr/>
      </p:nvGrpSpPr>
      <p:grpSpPr>
        <a:xfrm>
          <a:off x="0" y="0"/>
          <a:ext cx="0" cy="0"/>
          <a:chOff x="0" y="0"/>
          <a:chExt cx="0" cy="0"/>
        </a:xfrm>
      </p:grpSpPr>
      <p:pic>
        <p:nvPicPr>
          <p:cNvPr id="2050" name="Picture 2" descr="A blue triangle on a black background&#10;&#10;AI-generated content may be incorrect.">
            <a:extLst>
              <a:ext uri="{FF2B5EF4-FFF2-40B4-BE49-F238E27FC236}">
                <a16:creationId xmlns:a16="http://schemas.microsoft.com/office/drawing/2014/main" id="{0508BF4B-60CA-9983-D9D0-39362D2B32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474" y="-672927"/>
            <a:ext cx="2707927" cy="27079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D7917FD-6C4D-DC74-5145-1308EDF73020}"/>
              </a:ext>
            </a:extLst>
          </p:cNvPr>
          <p:cNvSpPr txBox="1"/>
          <p:nvPr/>
        </p:nvSpPr>
        <p:spPr>
          <a:xfrm>
            <a:off x="777489" y="1811061"/>
            <a:ext cx="9919664" cy="3785652"/>
          </a:xfrm>
          <a:prstGeom prst="rect">
            <a:avLst/>
          </a:prstGeom>
          <a:noFill/>
        </p:spPr>
        <p:txBody>
          <a:bodyPr wrap="square" lIns="91440" tIns="45720" rIns="91440" bIns="45720" anchor="t">
            <a:spAutoFit/>
          </a:bodyPr>
          <a:lstStyle/>
          <a:p>
            <a:pPr marL="342900" indent="-342900" rtl="0">
              <a:buFont typeface="Arial" panose="020B0604020202020204" pitchFamily="34" charset="0"/>
              <a:buChar char="•"/>
            </a:pPr>
            <a:r>
              <a:rPr lang="en" sz="2400" dirty="0">
                <a:latin typeface="Tahoma"/>
                <a:ea typeface="Tahoma"/>
                <a:cs typeface="Tahoma"/>
              </a:rPr>
              <a:t>Deep understanding and comprehensive coverage of procurement and supply chain processes.</a:t>
            </a:r>
            <a:endParaRPr lang="he-IL" sz="2400" dirty="0">
              <a:latin typeface="Tahoma"/>
              <a:ea typeface="Tahoma"/>
              <a:cs typeface="Tahoma"/>
            </a:endParaRPr>
          </a:p>
          <a:p>
            <a:pPr rtl="0"/>
            <a:endParaRPr lang="he-IL" sz="2400" dirty="0">
              <a:latin typeface="Tahoma"/>
              <a:ea typeface="Tahoma"/>
              <a:cs typeface="Tahoma"/>
            </a:endParaRPr>
          </a:p>
          <a:p>
            <a:pPr marL="342900" indent="-342900" rtl="0">
              <a:buFont typeface="Arial" panose="020B0604020202020204" pitchFamily="34" charset="0"/>
              <a:buChar char="•"/>
            </a:pPr>
            <a:r>
              <a:rPr lang="en" sz="2400" dirty="0">
                <a:latin typeface="Tahoma"/>
                <a:ea typeface="Tahoma"/>
                <a:cs typeface="Tahoma"/>
              </a:rPr>
              <a:t>High integration capabilities with ERP and other systems.</a:t>
            </a:r>
          </a:p>
          <a:p>
            <a:pPr marL="342900" indent="-342900" rtl="0">
              <a:buFont typeface="Arial" panose="020B0604020202020204" pitchFamily="34" charset="0"/>
              <a:buChar char="•"/>
            </a:pPr>
            <a:endParaRPr lang="he-IL" sz="2400" dirty="0">
              <a:latin typeface="Tahoma" panose="020B0604030504040204" pitchFamily="34" charset="0"/>
              <a:ea typeface="Tahoma" panose="020B0604030504040204" pitchFamily="34" charset="0"/>
              <a:cs typeface="Tahoma" panose="020B0604030504040204" pitchFamily="34" charset="0"/>
            </a:endParaRPr>
          </a:p>
          <a:p>
            <a:pPr marL="342900" indent="-342900" rtl="0">
              <a:buFont typeface="Arial" panose="020B0604020202020204" pitchFamily="34" charset="0"/>
              <a:buChar char="•"/>
            </a:pPr>
            <a:r>
              <a:rPr lang="en" sz="2400" dirty="0">
                <a:latin typeface="Tahoma" panose="020B0604030504040204" pitchFamily="34" charset="0"/>
                <a:ea typeface="Tahoma" panose="020B0604030504040204" pitchFamily="34" charset="0"/>
                <a:cs typeface="Tahoma" panose="020B0604030504040204" pitchFamily="34" charset="0"/>
              </a:rPr>
              <a:t>Customizing the agent to your process.</a:t>
            </a:r>
          </a:p>
          <a:p>
            <a:pPr marL="342900" indent="-342900" rtl="0">
              <a:buFont typeface="Arial" panose="020B0604020202020204" pitchFamily="34" charset="0"/>
              <a:buChar char="•"/>
            </a:pPr>
            <a:endParaRPr lang="he-IL" sz="2400" dirty="0">
              <a:latin typeface="Tahoma" panose="020B0604030504040204" pitchFamily="34" charset="0"/>
              <a:ea typeface="Tahoma" panose="020B0604030504040204" pitchFamily="34" charset="0"/>
              <a:cs typeface="Tahoma" panose="020B0604030504040204" pitchFamily="34" charset="0"/>
            </a:endParaRPr>
          </a:p>
          <a:p>
            <a:pPr marL="342900" indent="-342900" rtl="0">
              <a:buFont typeface="Arial" panose="020B0604020202020204" pitchFamily="34" charset="0"/>
              <a:buChar char="•"/>
            </a:pPr>
            <a:r>
              <a:rPr lang="en" sz="2400" dirty="0">
                <a:latin typeface="Tahoma" panose="020B0604030504040204" pitchFamily="34" charset="0"/>
                <a:ea typeface="Tahoma" panose="020B0604030504040204" pitchFamily="34" charset="0"/>
                <a:cs typeface="Tahoma" panose="020B0604030504040204" pitchFamily="34" charset="0"/>
              </a:rPr>
              <a:t>Development capabilities in some cases.</a:t>
            </a:r>
          </a:p>
          <a:p>
            <a:pPr marL="342900" indent="-342900" rtl="0">
              <a:buFont typeface="Arial" panose="020B0604020202020204" pitchFamily="34" charset="0"/>
              <a:buChar char="•"/>
            </a:pPr>
            <a:endParaRPr lang="he-IL" sz="2400" dirty="0">
              <a:latin typeface="Tahoma" panose="020B0604030504040204" pitchFamily="34" charset="0"/>
              <a:ea typeface="Tahoma" panose="020B0604030504040204" pitchFamily="34" charset="0"/>
              <a:cs typeface="Tahoma" panose="020B0604030504040204" pitchFamily="34" charset="0"/>
            </a:endParaRPr>
          </a:p>
          <a:p>
            <a:pPr marL="342900" indent="-342900" rtl="0">
              <a:buFont typeface="Arial" panose="020B0604020202020204" pitchFamily="34" charset="0"/>
              <a:buChar char="•"/>
            </a:pPr>
            <a:r>
              <a:rPr lang="en" sz="2400" dirty="0">
                <a:latin typeface="Tahoma" panose="020B0604030504040204" pitchFamily="34" charset="0"/>
                <a:ea typeface="Tahoma" panose="020B0604030504040204" pitchFamily="34" charset="0"/>
                <a:cs typeface="Tahoma" panose="020B0604030504040204" pitchFamily="34" charset="0"/>
              </a:rPr>
              <a:t>We try harder.</a:t>
            </a:r>
          </a:p>
        </p:txBody>
      </p:sp>
      <p:sp>
        <p:nvSpPr>
          <p:cNvPr id="5" name="Title 1">
            <a:extLst>
              <a:ext uri="{FF2B5EF4-FFF2-40B4-BE49-F238E27FC236}">
                <a16:creationId xmlns:a16="http://schemas.microsoft.com/office/drawing/2014/main" id="{2F9F94C2-860A-0B7C-8597-30E4E4011A59}"/>
              </a:ext>
            </a:extLst>
          </p:cNvPr>
          <p:cNvSpPr>
            <a:spLocks noGrp="1"/>
          </p:cNvSpPr>
          <p:nvPr>
            <p:ph type="title"/>
          </p:nvPr>
        </p:nvSpPr>
        <p:spPr>
          <a:xfrm>
            <a:off x="838200" y="313609"/>
            <a:ext cx="10515600" cy="1325563"/>
          </a:xfrm>
        </p:spPr>
        <p:txBody>
          <a:bodyPr/>
          <a:lstStyle/>
          <a:p>
            <a:pPr algn="ctr" rtl="0"/>
            <a:r>
              <a:rPr lang="en" sz="3200" b="1">
                <a:solidFill>
                  <a:srgbClr val="000000"/>
                </a:solidFill>
                <a:latin typeface="Tahoma"/>
                <a:ea typeface="Tahoma"/>
                <a:cs typeface="Tahoma"/>
              </a:rPr>
              <a:t>Our Uniqueness</a:t>
            </a:r>
            <a:endParaRPr lang="en-IL" sz="3200" b="1">
              <a:solidFill>
                <a:srgbClr val="000000"/>
              </a:solidFill>
              <a:latin typeface="Tahoma"/>
              <a:ea typeface="Tahoma"/>
              <a:cs typeface="Tahoma"/>
            </a:endParaRPr>
          </a:p>
        </p:txBody>
      </p:sp>
    </p:spTree>
    <p:extLst>
      <p:ext uri="{BB962C8B-B14F-4D97-AF65-F5344CB8AC3E}">
        <p14:creationId xmlns:p14="http://schemas.microsoft.com/office/powerpoint/2010/main" val="2831018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3C101BE0-9ACD-0331-ACEC-ABB57CFBC10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039154-1158-E355-D7FE-452086E0F6EF}"/>
              </a:ext>
            </a:extLst>
          </p:cNvPr>
          <p:cNvSpPr>
            <a:spLocks noGrp="1"/>
          </p:cNvSpPr>
          <p:nvPr>
            <p:ph idx="1"/>
          </p:nvPr>
        </p:nvSpPr>
        <p:spPr/>
        <p:txBody>
          <a:bodyPr vert="horz" lIns="91440" tIns="45720" rIns="91440" bIns="45720" rtlCol="0" anchor="t">
            <a:normAutofit/>
          </a:bodyPr>
          <a:lstStyle/>
          <a:p>
            <a:pPr algn="ctr" rtl="0">
              <a:buNone/>
            </a:pPr>
            <a:r>
              <a:rPr lang="en" sz="3200" b="1" dirty="0">
                <a:latin typeface="Tahoma"/>
                <a:ea typeface="Tahoma"/>
                <a:cs typeface="Tahoma"/>
              </a:rPr>
              <a:t>Thank you</a:t>
            </a:r>
          </a:p>
          <a:p>
            <a:pPr algn="ctr" rtl="0">
              <a:buNone/>
            </a:pPr>
            <a:endParaRPr lang="he-IL" sz="3200" b="1" dirty="0">
              <a:latin typeface="Tahoma"/>
              <a:ea typeface="Tahoma"/>
              <a:cs typeface="Tahoma"/>
            </a:endParaRPr>
          </a:p>
          <a:p>
            <a:pPr marL="0" indent="0" algn="ctr">
              <a:buNone/>
            </a:pPr>
            <a:r>
              <a:rPr lang="en" sz="3200" b="1" dirty="0">
                <a:latin typeface="Tahoma"/>
                <a:ea typeface="Tahoma"/>
                <a:cs typeface="Tahoma"/>
              </a:rPr>
              <a:t>Gal Eliav</a:t>
            </a:r>
          </a:p>
          <a:p>
            <a:pPr marL="0" indent="0" algn="ctr" rtl="0">
              <a:buNone/>
            </a:pPr>
            <a:r>
              <a:rPr lang="en" sz="3200" b="1" dirty="0">
                <a:latin typeface="Tahoma"/>
                <a:ea typeface="Tahoma"/>
                <a:cs typeface="Tahoma"/>
              </a:rPr>
              <a:t>Minet Technologies </a:t>
            </a:r>
          </a:p>
          <a:p>
            <a:pPr marL="0" indent="0" algn="ctr">
              <a:buNone/>
            </a:pPr>
            <a:r>
              <a:rPr lang="en" sz="3200" b="1" dirty="0">
                <a:latin typeface="Tahoma"/>
                <a:ea typeface="Tahoma"/>
                <a:cs typeface="Tahoma"/>
              </a:rPr>
              <a:t>054-9549156</a:t>
            </a:r>
            <a:endParaRPr lang="en-US" dirty="0"/>
          </a:p>
          <a:p>
            <a:pPr marL="0" indent="0" algn="ctr" rtl="0">
              <a:buNone/>
            </a:pPr>
            <a:r>
              <a:rPr lang="en" sz="3200" b="1" dirty="0">
                <a:latin typeface="Tahoma"/>
                <a:ea typeface="Tahoma"/>
                <a:cs typeface="Tahoma"/>
              </a:rPr>
              <a:t>Gal@minet.co.il</a:t>
            </a:r>
            <a:endParaRPr lang="en-IL" sz="3200" b="1" dirty="0">
              <a:latin typeface="Tahoma"/>
              <a:ea typeface="Tahoma"/>
              <a:cs typeface="Tahoma"/>
            </a:endParaRPr>
          </a:p>
        </p:txBody>
      </p:sp>
      <p:pic>
        <p:nvPicPr>
          <p:cNvPr id="2050" name="Picture 2" descr="A blue triangle on a black background&#10;&#10;AI-generated content may be incorrect.">
            <a:extLst>
              <a:ext uri="{FF2B5EF4-FFF2-40B4-BE49-F238E27FC236}">
                <a16:creationId xmlns:a16="http://schemas.microsoft.com/office/drawing/2014/main" id="{7278997B-BBD2-5153-82F7-EDCEFD64DC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474" y="-672927"/>
            <a:ext cx="2707927" cy="2707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5891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AC9E8-C261-0634-12BD-1E8D3BDA634A}"/>
              </a:ext>
            </a:extLst>
          </p:cNvPr>
          <p:cNvSpPr>
            <a:spLocks noGrp="1"/>
          </p:cNvSpPr>
          <p:nvPr>
            <p:ph type="title"/>
          </p:nvPr>
        </p:nvSpPr>
        <p:spPr>
          <a:xfrm>
            <a:off x="838200" y="358686"/>
            <a:ext cx="10515600" cy="1325563"/>
          </a:xfrm>
        </p:spPr>
        <p:txBody>
          <a:bodyPr/>
          <a:lstStyle/>
          <a:p>
            <a:pPr algn="ctr"/>
            <a:r>
              <a:rPr lang="en" b="1"/>
              <a:t>Minet Technologies</a:t>
            </a:r>
            <a:endParaRPr lang="en-IL" b="1"/>
          </a:p>
        </p:txBody>
      </p:sp>
      <p:pic>
        <p:nvPicPr>
          <p:cNvPr id="5" name="Picture 2" descr="A blue triangle on a black background&#10;&#10;AI-generated content may be incorrect.">
            <a:extLst>
              <a:ext uri="{FF2B5EF4-FFF2-40B4-BE49-F238E27FC236}">
                <a16:creationId xmlns:a16="http://schemas.microsoft.com/office/drawing/2014/main" id="{26F46A0B-8A32-B2BF-079D-7C3900CCBA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474" y="-672927"/>
            <a:ext cx="2707927" cy="2707927"/>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A9A00431-3F8A-63BA-ACB7-15A8CD19D24C}"/>
              </a:ext>
            </a:extLst>
          </p:cNvPr>
          <p:cNvSpPr txBox="1"/>
          <p:nvPr/>
        </p:nvSpPr>
        <p:spPr>
          <a:xfrm>
            <a:off x="258797" y="1850161"/>
            <a:ext cx="6384896" cy="2677656"/>
          </a:xfrm>
          <a:prstGeom prst="rect">
            <a:avLst/>
          </a:prstGeom>
          <a:noFill/>
        </p:spPr>
        <p:txBody>
          <a:bodyPr wrap="square" lIns="91440" tIns="45720" rIns="91440" bIns="45720" anchor="t">
            <a:spAutoFit/>
          </a:bodyPr>
          <a:lstStyle/>
          <a:p>
            <a:pPr marL="342900" indent="-342900" rtl="0">
              <a:buFont typeface="Arial" panose="020B0604020202020204" pitchFamily="34" charset="0"/>
              <a:buChar char="•"/>
            </a:pPr>
            <a:r>
              <a:rPr lang="en" sz="2400" dirty="0">
                <a:latin typeface="Tahoma"/>
                <a:ea typeface="Tahoma"/>
                <a:cs typeface="Tahoma"/>
              </a:rPr>
              <a:t>A company of innovative solutions in the </a:t>
            </a:r>
            <a:r>
              <a:rPr lang="en" sz="2400" b="1" dirty="0">
                <a:latin typeface="Tahoma"/>
                <a:ea typeface="Tahoma"/>
                <a:cs typeface="Tahoma"/>
              </a:rPr>
              <a:t>world of procurement and supply chains.</a:t>
            </a:r>
            <a:endParaRPr lang="he-IL" sz="2400" b="1" dirty="0">
              <a:latin typeface="Tahoma" panose="020B0604030504040204" pitchFamily="34" charset="0"/>
              <a:ea typeface="Tahoma" panose="020B0604030504040204" pitchFamily="34" charset="0"/>
              <a:cs typeface="Tahoma" panose="020B0604030504040204" pitchFamily="34" charset="0"/>
            </a:endParaRPr>
          </a:p>
          <a:p>
            <a:pPr marL="342900" indent="-342900" rtl="0">
              <a:buFont typeface="Arial" panose="020B0604020202020204" pitchFamily="34" charset="0"/>
              <a:buChar char="•"/>
            </a:pPr>
            <a:endParaRPr lang="en-US" sz="2400" dirty="0">
              <a:latin typeface="Tahoma" panose="020B0604030504040204" pitchFamily="34" charset="0"/>
              <a:ea typeface="Tahoma" panose="020B0604030504040204" pitchFamily="34" charset="0"/>
              <a:cs typeface="Tahoma" panose="020B0604030504040204" pitchFamily="34" charset="0"/>
            </a:endParaRPr>
          </a:p>
          <a:p>
            <a:pPr marL="342900" indent="-342900" rtl="0">
              <a:buFont typeface="Arial" panose="020B0604020202020204" pitchFamily="34" charset="0"/>
              <a:buChar char="•"/>
            </a:pPr>
            <a:r>
              <a:rPr lang="en" sz="2400" dirty="0">
                <a:latin typeface="Tahoma"/>
                <a:ea typeface="Tahoma"/>
                <a:cs typeface="Tahoma"/>
              </a:rPr>
              <a:t>Provides a precise solution for organizations that want to make complex processes useful and efficient.</a:t>
            </a:r>
            <a:endParaRPr lang="en-US" sz="2400" dirty="0">
              <a:latin typeface="Tahoma"/>
              <a:ea typeface="Tahoma"/>
              <a:cs typeface="Tahoma"/>
            </a:endParaRPr>
          </a:p>
        </p:txBody>
      </p:sp>
      <p:grpSp>
        <p:nvGrpSpPr>
          <p:cNvPr id="13" name="Group 12">
            <a:extLst>
              <a:ext uri="{FF2B5EF4-FFF2-40B4-BE49-F238E27FC236}">
                <a16:creationId xmlns:a16="http://schemas.microsoft.com/office/drawing/2014/main" id="{CC3F991D-2E6E-9D47-304E-AED488E7A057}"/>
              </a:ext>
            </a:extLst>
          </p:cNvPr>
          <p:cNvGrpSpPr/>
          <p:nvPr/>
        </p:nvGrpSpPr>
        <p:grpSpPr>
          <a:xfrm>
            <a:off x="6849180" y="1662047"/>
            <a:ext cx="4745881" cy="4617830"/>
            <a:chOff x="602925" y="1673592"/>
            <a:chExt cx="4745881" cy="4617830"/>
          </a:xfrm>
        </p:grpSpPr>
        <p:grpSp>
          <p:nvGrpSpPr>
            <p:cNvPr id="3" name="Group 2">
              <a:extLst>
                <a:ext uri="{FF2B5EF4-FFF2-40B4-BE49-F238E27FC236}">
                  <a16:creationId xmlns:a16="http://schemas.microsoft.com/office/drawing/2014/main" id="{1FC05A7C-BB16-2005-D1E9-1FE1C6D24B48}"/>
                </a:ext>
              </a:extLst>
            </p:cNvPr>
            <p:cNvGrpSpPr/>
            <p:nvPr/>
          </p:nvGrpSpPr>
          <p:grpSpPr>
            <a:xfrm>
              <a:off x="627536" y="1699768"/>
              <a:ext cx="4664292" cy="4591654"/>
              <a:chOff x="1424718" y="-537193"/>
              <a:chExt cx="5224008" cy="5056349"/>
            </a:xfrm>
          </p:grpSpPr>
          <p:sp>
            <p:nvSpPr>
              <p:cNvPr id="4" name="Partial Circle 3">
                <a:extLst>
                  <a:ext uri="{FF2B5EF4-FFF2-40B4-BE49-F238E27FC236}">
                    <a16:creationId xmlns:a16="http://schemas.microsoft.com/office/drawing/2014/main" id="{2ABE5EC0-72F2-F03E-6646-EAC341F8C319}"/>
                  </a:ext>
                </a:extLst>
              </p:cNvPr>
              <p:cNvSpPr/>
              <p:nvPr/>
            </p:nvSpPr>
            <p:spPr>
              <a:xfrm>
                <a:off x="1424718" y="-537193"/>
                <a:ext cx="5224008" cy="5056349"/>
              </a:xfrm>
              <a:prstGeom prst="pie">
                <a:avLst>
                  <a:gd name="adj1" fmla="val 16200000"/>
                  <a:gd name="adj2" fmla="val 1800000"/>
                </a:avLst>
              </a:prstGeom>
              <a:solidFill>
                <a:schemeClr val="accent1">
                  <a:lumMod val="60000"/>
                  <a:lumOff val="40000"/>
                </a:schemeClr>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IL"/>
              </a:p>
            </p:txBody>
          </p:sp>
          <p:sp>
            <p:nvSpPr>
              <p:cNvPr id="6" name="Partial Circle 4">
                <a:extLst>
                  <a:ext uri="{FF2B5EF4-FFF2-40B4-BE49-F238E27FC236}">
                    <a16:creationId xmlns:a16="http://schemas.microsoft.com/office/drawing/2014/main" id="{4059EC67-71BF-E395-F239-09140D026F24}"/>
                  </a:ext>
                </a:extLst>
              </p:cNvPr>
              <p:cNvSpPr txBox="1"/>
              <p:nvPr/>
            </p:nvSpPr>
            <p:spPr>
              <a:xfrm>
                <a:off x="4384916" y="504783"/>
                <a:ext cx="2010451" cy="16854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 sz="2000" b="1" kern="1200">
                    <a:latin typeface="Aharoni" panose="02010803020104030203" pitchFamily="2" charset="-79"/>
                    <a:cs typeface="Aharoni" panose="02010803020104030203" pitchFamily="2" charset="-79"/>
                  </a:rPr>
                  <a:t>Procurement Technologies</a:t>
                </a:r>
                <a:endParaRPr lang="he-IL" sz="2000" kern="1200">
                  <a:latin typeface="Aharoni" panose="02010803020104030203" pitchFamily="2" charset="-79"/>
                  <a:cs typeface="Aharoni" panose="02010803020104030203" pitchFamily="2" charset="-79"/>
                </a:endParaRPr>
              </a:p>
            </p:txBody>
          </p:sp>
        </p:grpSp>
        <p:grpSp>
          <p:nvGrpSpPr>
            <p:cNvPr id="7" name="Group 6">
              <a:extLst>
                <a:ext uri="{FF2B5EF4-FFF2-40B4-BE49-F238E27FC236}">
                  <a16:creationId xmlns:a16="http://schemas.microsoft.com/office/drawing/2014/main" id="{00A0B4B9-1109-0B8D-2F4B-73C89408F083}"/>
                </a:ext>
              </a:extLst>
            </p:cNvPr>
            <p:cNvGrpSpPr/>
            <p:nvPr/>
          </p:nvGrpSpPr>
          <p:grpSpPr>
            <a:xfrm>
              <a:off x="602925" y="1699768"/>
              <a:ext cx="4745881" cy="4533109"/>
              <a:chOff x="2146634" y="702249"/>
              <a:chExt cx="5224008" cy="5056349"/>
            </a:xfrm>
          </p:grpSpPr>
          <p:sp>
            <p:nvSpPr>
              <p:cNvPr id="8" name="Partial Circle 7">
                <a:extLst>
                  <a:ext uri="{FF2B5EF4-FFF2-40B4-BE49-F238E27FC236}">
                    <a16:creationId xmlns:a16="http://schemas.microsoft.com/office/drawing/2014/main" id="{0836112A-B131-6A9F-268D-9024FAF6A000}"/>
                  </a:ext>
                </a:extLst>
              </p:cNvPr>
              <p:cNvSpPr/>
              <p:nvPr/>
            </p:nvSpPr>
            <p:spPr>
              <a:xfrm>
                <a:off x="2146634" y="702249"/>
                <a:ext cx="5224008" cy="5056349"/>
              </a:xfrm>
              <a:prstGeom prst="pie">
                <a:avLst>
                  <a:gd name="adj1" fmla="val 9000000"/>
                  <a:gd name="adj2" fmla="val 16200000"/>
                </a:avLst>
              </a:prstGeom>
              <a:solidFill>
                <a:schemeClr val="accent1"/>
              </a:solidFill>
            </p:spPr>
            <p:style>
              <a:lnRef idx="2">
                <a:schemeClr val="lt1">
                  <a:hueOff val="0"/>
                  <a:satOff val="0"/>
                  <a:lumOff val="0"/>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txBody>
              <a:bodyPr/>
              <a:lstStyle/>
              <a:p>
                <a:endParaRPr lang="en-IL"/>
              </a:p>
            </p:txBody>
          </p:sp>
          <p:sp>
            <p:nvSpPr>
              <p:cNvPr id="9" name="Partial Circle 4">
                <a:extLst>
                  <a:ext uri="{FF2B5EF4-FFF2-40B4-BE49-F238E27FC236}">
                    <a16:creationId xmlns:a16="http://schemas.microsoft.com/office/drawing/2014/main" id="{42C4EEB1-318E-68AE-5DC3-ECF795F3D0F9}"/>
                  </a:ext>
                </a:extLst>
              </p:cNvPr>
              <p:cNvSpPr txBox="1"/>
              <p:nvPr/>
            </p:nvSpPr>
            <p:spPr>
              <a:xfrm>
                <a:off x="2666210" y="1767302"/>
                <a:ext cx="1772431" cy="16854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 sz="2000" kern="1200">
                    <a:latin typeface="Aharoni" pitchFamily="2" charset="-79"/>
                    <a:cs typeface="Aharoni" pitchFamily="2" charset="-79"/>
                  </a:rPr>
                  <a:t>Procurement</a:t>
                </a:r>
                <a:r>
                  <a:rPr lang="en" sz="2000" b="1" kern="1200">
                    <a:latin typeface="Arial" pitchFamily="34" charset="0"/>
                    <a:cs typeface="Arial" pitchFamily="34" charset="0"/>
                  </a:rPr>
                  <a:t> </a:t>
                </a:r>
                <a:r>
                  <a:rPr lang="en" sz="2000" kern="1200">
                    <a:latin typeface="Aharoni" pitchFamily="2" charset="-79"/>
                    <a:cs typeface="Aharoni" pitchFamily="2" charset="-79"/>
                  </a:rPr>
                  <a:t>outsourcing</a:t>
                </a:r>
                <a:endParaRPr lang="he-IL" sz="2000" kern="1200"/>
              </a:p>
            </p:txBody>
          </p:sp>
        </p:grpSp>
        <p:grpSp>
          <p:nvGrpSpPr>
            <p:cNvPr id="10" name="Group 9">
              <a:extLst>
                <a:ext uri="{FF2B5EF4-FFF2-40B4-BE49-F238E27FC236}">
                  <a16:creationId xmlns:a16="http://schemas.microsoft.com/office/drawing/2014/main" id="{3AED2AFF-7B08-B617-BE22-EB875E2DE7C8}"/>
                </a:ext>
              </a:extLst>
            </p:cNvPr>
            <p:cNvGrpSpPr/>
            <p:nvPr/>
          </p:nvGrpSpPr>
          <p:grpSpPr>
            <a:xfrm>
              <a:off x="619444" y="1673592"/>
              <a:ext cx="4664292" cy="4591653"/>
              <a:chOff x="7803" y="-73035"/>
              <a:chExt cx="5224008" cy="5056349"/>
            </a:xfrm>
          </p:grpSpPr>
          <p:sp>
            <p:nvSpPr>
              <p:cNvPr id="11" name="Partial Circle 10">
                <a:extLst>
                  <a:ext uri="{FF2B5EF4-FFF2-40B4-BE49-F238E27FC236}">
                    <a16:creationId xmlns:a16="http://schemas.microsoft.com/office/drawing/2014/main" id="{179C323C-0FCC-9A05-4FB3-ED8D2226CDA9}"/>
                  </a:ext>
                </a:extLst>
              </p:cNvPr>
              <p:cNvSpPr/>
              <p:nvPr/>
            </p:nvSpPr>
            <p:spPr>
              <a:xfrm>
                <a:off x="7803" y="-73035"/>
                <a:ext cx="5224008" cy="5056349"/>
              </a:xfrm>
              <a:prstGeom prst="pie">
                <a:avLst>
                  <a:gd name="adj1" fmla="val 1800000"/>
                  <a:gd name="adj2" fmla="val 9000000"/>
                </a:avLst>
              </a:prstGeom>
              <a:solidFill>
                <a:schemeClr val="accent4">
                  <a:lumMod val="40000"/>
                  <a:lumOff val="60000"/>
                </a:schemeClr>
              </a:solidFill>
            </p:spPr>
            <p:style>
              <a:lnRef idx="2">
                <a:schemeClr val="lt1">
                  <a:hueOff val="0"/>
                  <a:satOff val="0"/>
                  <a:lumOff val="0"/>
                  <a:alphaOff val="0"/>
                </a:schemeClr>
              </a:lnRef>
              <a:fillRef idx="1">
                <a:scrgbClr r="0" g="0" b="0"/>
              </a:fillRef>
              <a:effectRef idx="0">
                <a:schemeClr val="accent5">
                  <a:hueOff val="-4966938"/>
                  <a:satOff val="19906"/>
                  <a:lumOff val="4314"/>
                  <a:alphaOff val="0"/>
                </a:schemeClr>
              </a:effectRef>
              <a:fontRef idx="minor">
                <a:schemeClr val="lt1"/>
              </a:fontRef>
            </p:style>
            <p:txBody>
              <a:bodyPr/>
              <a:lstStyle/>
              <a:p>
                <a:endParaRPr lang="en-IL"/>
              </a:p>
            </p:txBody>
          </p:sp>
          <p:sp>
            <p:nvSpPr>
              <p:cNvPr id="12" name="Partial Circle 4">
                <a:extLst>
                  <a:ext uri="{FF2B5EF4-FFF2-40B4-BE49-F238E27FC236}">
                    <a16:creationId xmlns:a16="http://schemas.microsoft.com/office/drawing/2014/main" id="{7B2FD8F0-A504-52DF-54FE-8324B629BE80}"/>
                  </a:ext>
                </a:extLst>
              </p:cNvPr>
              <p:cNvSpPr txBox="1"/>
              <p:nvPr/>
            </p:nvSpPr>
            <p:spPr>
              <a:xfrm>
                <a:off x="1465375" y="2772856"/>
                <a:ext cx="2363241" cy="156506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5400" tIns="25400" rIns="25400" bIns="25400" numCol="1" spcCol="1270" anchor="ctr" anchorCtr="0">
                <a:noAutofit/>
              </a:bodyPr>
              <a:lstStyle/>
              <a:p>
                <a:pPr marL="0" lvl="0" indent="0" algn="ctr" defTabSz="889000" rtl="0">
                  <a:lnSpc>
                    <a:spcPct val="90000"/>
                  </a:lnSpc>
                  <a:spcBef>
                    <a:spcPct val="0"/>
                  </a:spcBef>
                  <a:spcAft>
                    <a:spcPct val="35000"/>
                  </a:spcAft>
                  <a:buNone/>
                </a:pPr>
                <a:r>
                  <a:rPr lang="en" sz="2000" kern="1200">
                    <a:latin typeface="Aharoni" pitchFamily="2" charset="-79"/>
                    <a:cs typeface="Aharoni" pitchFamily="2" charset="-79"/>
                  </a:rPr>
                  <a:t>Projects, consulting, training</a:t>
                </a:r>
                <a:endParaRPr lang="he-IL" sz="2000" kern="1200"/>
              </a:p>
            </p:txBody>
          </p:sp>
        </p:grpSp>
      </p:grpSp>
    </p:spTree>
    <p:extLst>
      <p:ext uri="{BB962C8B-B14F-4D97-AF65-F5344CB8AC3E}">
        <p14:creationId xmlns:p14="http://schemas.microsoft.com/office/powerpoint/2010/main" val="485808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97FA4F-69FE-6D50-74B8-5784107642FC}"/>
              </a:ext>
            </a:extLst>
          </p:cNvPr>
          <p:cNvPicPr>
            <a:picLocks noChangeAspect="1"/>
          </p:cNvPicPr>
          <p:nvPr/>
        </p:nvPicPr>
        <p:blipFill>
          <a:blip r:embed="rId3"/>
          <a:srcRect t="23510"/>
          <a:stretch/>
        </p:blipFill>
        <p:spPr>
          <a:xfrm>
            <a:off x="932475" y="1489774"/>
            <a:ext cx="9984665" cy="5034051"/>
          </a:xfrm>
          <a:prstGeom prst="rect">
            <a:avLst/>
          </a:prstGeom>
        </p:spPr>
      </p:pic>
      <p:sp>
        <p:nvSpPr>
          <p:cNvPr id="9" name="TextBox 8">
            <a:extLst>
              <a:ext uri="{FF2B5EF4-FFF2-40B4-BE49-F238E27FC236}">
                <a16:creationId xmlns:a16="http://schemas.microsoft.com/office/drawing/2014/main" id="{81D40E28-3414-9B42-DCA7-8B61A9DFD6F4}"/>
              </a:ext>
            </a:extLst>
          </p:cNvPr>
          <p:cNvSpPr txBox="1"/>
          <p:nvPr/>
        </p:nvSpPr>
        <p:spPr>
          <a:xfrm>
            <a:off x="1189829" y="365984"/>
            <a:ext cx="10517403" cy="523220"/>
          </a:xfrm>
          <a:prstGeom prst="rect">
            <a:avLst/>
          </a:prstGeom>
          <a:noFill/>
        </p:spPr>
        <p:txBody>
          <a:bodyPr wrap="square" lIns="91440" tIns="45720" rIns="91440" bIns="45720" anchor="t">
            <a:spAutoFit/>
          </a:bodyPr>
          <a:lstStyle/>
          <a:p>
            <a:pPr algn="ctr"/>
            <a:r>
              <a:rPr lang="en" sz="2800" b="1" dirty="0">
                <a:solidFill>
                  <a:srgbClr val="000000"/>
                </a:solidFill>
                <a:latin typeface="Tahoma"/>
                <a:ea typeface="Tahoma"/>
                <a:cs typeface="Tahoma"/>
              </a:rPr>
              <a:t>Today's Manual World of Procurement Technologies</a:t>
            </a:r>
          </a:p>
        </p:txBody>
      </p:sp>
      <p:sp>
        <p:nvSpPr>
          <p:cNvPr id="11" name="Rectangle: Rounded Corners 10">
            <a:extLst>
              <a:ext uri="{FF2B5EF4-FFF2-40B4-BE49-F238E27FC236}">
                <a16:creationId xmlns:a16="http://schemas.microsoft.com/office/drawing/2014/main" id="{317A844B-9D2B-1C41-5547-33614365A2A7}"/>
              </a:ext>
            </a:extLst>
          </p:cNvPr>
          <p:cNvSpPr/>
          <p:nvPr/>
        </p:nvSpPr>
        <p:spPr>
          <a:xfrm>
            <a:off x="1144989" y="5208104"/>
            <a:ext cx="1908312" cy="715618"/>
          </a:xfrm>
          <a:prstGeom prst="roundRect">
            <a:avLst/>
          </a:prstGeom>
          <a:solidFill>
            <a:schemeClr val="tx2">
              <a:lumMod val="25000"/>
              <a:lumOff val="75000"/>
            </a:scheme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 sz="2000" b="1">
                <a:solidFill>
                  <a:schemeClr val="tx2">
                    <a:lumMod val="90000"/>
                    <a:lumOff val="10000"/>
                  </a:schemeClr>
                </a:solidFill>
                <a:latin typeface="Tahoma" panose="020B0604030504040204" pitchFamily="34" charset="0"/>
                <a:ea typeface="Tahoma" panose="020B0604030504040204" pitchFamily="34" charset="0"/>
                <a:cs typeface="Tahoma" panose="020B0604030504040204" pitchFamily="34" charset="0"/>
              </a:rPr>
              <a:t>Your Team</a:t>
            </a:r>
            <a:endParaRPr lang="en-IL" sz="2000" b="1">
              <a:solidFill>
                <a:schemeClr val="tx2">
                  <a:lumMod val="90000"/>
                  <a:lumOff val="1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11">
            <a:extLst>
              <a:ext uri="{FF2B5EF4-FFF2-40B4-BE49-F238E27FC236}">
                <a16:creationId xmlns:a16="http://schemas.microsoft.com/office/drawing/2014/main" id="{7AECB808-3C09-F285-25EB-4F5060C270E1}"/>
              </a:ext>
            </a:extLst>
          </p:cNvPr>
          <p:cNvSpPr/>
          <p:nvPr/>
        </p:nvSpPr>
        <p:spPr>
          <a:xfrm>
            <a:off x="0" y="1489774"/>
            <a:ext cx="12192000" cy="68682"/>
          </a:xfrm>
          <a:prstGeom prst="rect">
            <a:avLst/>
          </a:prstGeom>
          <a:solidFill>
            <a:schemeClr val="accent1">
              <a:lumMod val="60000"/>
              <a:lumOff val="40000"/>
            </a:schemeClr>
          </a:solidFill>
          <a:ln>
            <a:solidFill>
              <a:schemeClr val="accent1">
                <a:lumMod val="60000"/>
                <a:lumOff val="4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L"/>
          </a:p>
        </p:txBody>
      </p:sp>
      <p:sp>
        <p:nvSpPr>
          <p:cNvPr id="14" name="Rectangle 13">
            <a:extLst>
              <a:ext uri="{FF2B5EF4-FFF2-40B4-BE49-F238E27FC236}">
                <a16:creationId xmlns:a16="http://schemas.microsoft.com/office/drawing/2014/main" id="{C60CED53-60E7-B3B9-DFF7-753689CF3D6E}"/>
              </a:ext>
            </a:extLst>
          </p:cNvPr>
          <p:cNvSpPr/>
          <p:nvPr/>
        </p:nvSpPr>
        <p:spPr>
          <a:xfrm>
            <a:off x="-1" y="6489484"/>
            <a:ext cx="12192000" cy="68682"/>
          </a:xfrm>
          <a:prstGeom prst="rect">
            <a:avLst/>
          </a:prstGeom>
          <a:solidFill>
            <a:schemeClr val="accent1">
              <a:lumMod val="60000"/>
              <a:lumOff val="40000"/>
            </a:schemeClr>
          </a:solidFill>
          <a:ln>
            <a:solidFill>
              <a:schemeClr val="accent1">
                <a:lumMod val="60000"/>
                <a:lumOff val="40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L"/>
          </a:p>
        </p:txBody>
      </p:sp>
      <p:pic>
        <p:nvPicPr>
          <p:cNvPr id="15" name="Picture 2" descr="A blue triangle on a black background&#10;&#10;AI-generated content may be incorrect.">
            <a:extLst>
              <a:ext uri="{FF2B5EF4-FFF2-40B4-BE49-F238E27FC236}">
                <a16:creationId xmlns:a16="http://schemas.microsoft.com/office/drawing/2014/main" id="{9AFC72E0-9C00-7A67-7CE2-3034084E5A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474" y="-672927"/>
            <a:ext cx="2707927" cy="2707927"/>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AE8D5786-393E-F42D-0F25-CA80EC59583C}"/>
              </a:ext>
            </a:extLst>
          </p:cNvPr>
          <p:cNvGrpSpPr/>
          <p:nvPr/>
        </p:nvGrpSpPr>
        <p:grpSpPr>
          <a:xfrm>
            <a:off x="1700937" y="934278"/>
            <a:ext cx="9646719" cy="338554"/>
            <a:chOff x="915782" y="1378957"/>
            <a:chExt cx="10239712" cy="2299186"/>
          </a:xfrm>
        </p:grpSpPr>
        <p:grpSp>
          <p:nvGrpSpPr>
            <p:cNvPr id="5" name="Group 4">
              <a:extLst>
                <a:ext uri="{FF2B5EF4-FFF2-40B4-BE49-F238E27FC236}">
                  <a16:creationId xmlns:a16="http://schemas.microsoft.com/office/drawing/2014/main" id="{3341792C-02BF-5DA3-ADD7-ADCE0B5E673E}"/>
                </a:ext>
              </a:extLst>
            </p:cNvPr>
            <p:cNvGrpSpPr/>
            <p:nvPr/>
          </p:nvGrpSpPr>
          <p:grpSpPr>
            <a:xfrm>
              <a:off x="965937" y="1388573"/>
              <a:ext cx="10189557" cy="2144590"/>
              <a:chOff x="630099" y="1388573"/>
              <a:chExt cx="10189557" cy="2144590"/>
            </a:xfrm>
          </p:grpSpPr>
          <p:sp>
            <p:nvSpPr>
              <p:cNvPr id="3" name="object 10">
                <a:extLst>
                  <a:ext uri="{FF2B5EF4-FFF2-40B4-BE49-F238E27FC236}">
                    <a16:creationId xmlns:a16="http://schemas.microsoft.com/office/drawing/2014/main" id="{7F7A999A-8350-850C-6795-156CF8DEA5A3}"/>
                  </a:ext>
                </a:extLst>
              </p:cNvPr>
              <p:cNvSpPr/>
              <p:nvPr/>
            </p:nvSpPr>
            <p:spPr>
              <a:xfrm>
                <a:off x="630099" y="1388573"/>
                <a:ext cx="9971523" cy="2144590"/>
              </a:xfrm>
              <a:custGeom>
                <a:avLst/>
                <a:gdLst/>
                <a:ahLst/>
                <a:cxnLst/>
                <a:rect l="l" t="t" r="r" b="b"/>
                <a:pathLst>
                  <a:path w="17101185" h="1316354">
                    <a:moveTo>
                      <a:pt x="16987615" y="1315797"/>
                    </a:moveTo>
                    <a:lnTo>
                      <a:pt x="112962" y="1315797"/>
                    </a:lnTo>
                    <a:lnTo>
                      <a:pt x="68992" y="1306920"/>
                    </a:lnTo>
                    <a:lnTo>
                      <a:pt x="33085" y="1282713"/>
                    </a:lnTo>
                    <a:lnTo>
                      <a:pt x="8877" y="1246810"/>
                    </a:lnTo>
                    <a:lnTo>
                      <a:pt x="0" y="1202847"/>
                    </a:lnTo>
                    <a:lnTo>
                      <a:pt x="0" y="112949"/>
                    </a:lnTo>
                    <a:lnTo>
                      <a:pt x="8877" y="68986"/>
                    </a:lnTo>
                    <a:lnTo>
                      <a:pt x="33085" y="33084"/>
                    </a:lnTo>
                    <a:lnTo>
                      <a:pt x="68992" y="8876"/>
                    </a:lnTo>
                    <a:lnTo>
                      <a:pt x="112962" y="0"/>
                    </a:lnTo>
                    <a:lnTo>
                      <a:pt x="16987615" y="0"/>
                    </a:lnTo>
                    <a:lnTo>
                      <a:pt x="17030834" y="8596"/>
                    </a:lnTo>
                    <a:lnTo>
                      <a:pt x="17067490" y="33074"/>
                    </a:lnTo>
                    <a:lnTo>
                      <a:pt x="17091968" y="69731"/>
                    </a:lnTo>
                    <a:lnTo>
                      <a:pt x="17100565" y="112949"/>
                    </a:lnTo>
                    <a:lnTo>
                      <a:pt x="17100565" y="1202847"/>
                    </a:lnTo>
                    <a:lnTo>
                      <a:pt x="17091688" y="1246810"/>
                    </a:lnTo>
                    <a:lnTo>
                      <a:pt x="17067481" y="1282713"/>
                    </a:lnTo>
                    <a:lnTo>
                      <a:pt x="17031578" y="1306920"/>
                    </a:lnTo>
                    <a:lnTo>
                      <a:pt x="16987615" y="1315797"/>
                    </a:lnTo>
                    <a:close/>
                  </a:path>
                </a:pathLst>
              </a:custGeom>
              <a:solidFill>
                <a:schemeClr val="tx2">
                  <a:lumMod val="25000"/>
                  <a:lumOff val="75000"/>
                </a:schemeClr>
              </a:solidFill>
              <a:ln>
                <a:solidFill>
                  <a:schemeClr val="accent1">
                    <a:lumMod val="20000"/>
                    <a:lumOff val="80000"/>
                  </a:schemeClr>
                </a:solidFill>
              </a:ln>
            </p:spPr>
            <p:txBody>
              <a:bodyPr wrap="square" lIns="0" tIns="0" rIns="0" bIns="0" rtlCol="0"/>
              <a:lstStyle>
                <a:defPPr>
                  <a:defRPr kern="0"/>
                </a:defPPr>
              </a:lstStyle>
              <a:p>
                <a:endParaRPr lang="en-IL"/>
              </a:p>
            </p:txBody>
          </p:sp>
          <p:sp>
            <p:nvSpPr>
              <p:cNvPr id="4" name="TextBox 3">
                <a:extLst>
                  <a:ext uri="{FF2B5EF4-FFF2-40B4-BE49-F238E27FC236}">
                    <a16:creationId xmlns:a16="http://schemas.microsoft.com/office/drawing/2014/main" id="{5DB7B29D-9B14-8DBB-F49D-F71169324E89}"/>
                  </a:ext>
                </a:extLst>
              </p:cNvPr>
              <p:cNvSpPr txBox="1"/>
              <p:nvPr/>
            </p:nvSpPr>
            <p:spPr>
              <a:xfrm>
                <a:off x="763051" y="1563223"/>
                <a:ext cx="10056605" cy="369332"/>
              </a:xfrm>
              <a:prstGeom prst="rect">
                <a:avLst/>
              </a:prstGeom>
              <a:noFill/>
            </p:spPr>
            <p:txBody>
              <a:bodyPr wrap="square" lIns="91440" tIns="45720" rIns="91440" bIns="45720" rtlCol="0" anchor="t">
                <a:spAutoFit/>
              </a:bodyPr>
              <a:lstStyle/>
              <a:p>
                <a:pPr algn="ctr" rtl="0"/>
                <a:endParaRPr lang="en-US" b="1">
                  <a:solidFill>
                    <a:srgbClr val="FCD4D9"/>
                  </a:solidFill>
                  <a:cs typeface="Arial"/>
                </a:endParaRPr>
              </a:p>
            </p:txBody>
          </p:sp>
        </p:grpSp>
        <p:sp>
          <p:nvSpPr>
            <p:cNvPr id="6" name="TextBox 5">
              <a:extLst>
                <a:ext uri="{FF2B5EF4-FFF2-40B4-BE49-F238E27FC236}">
                  <a16:creationId xmlns:a16="http://schemas.microsoft.com/office/drawing/2014/main" id="{50D14E9B-79A6-AF0C-304D-DDA6AEECD676}"/>
                </a:ext>
              </a:extLst>
            </p:cNvPr>
            <p:cNvSpPr txBox="1"/>
            <p:nvPr/>
          </p:nvSpPr>
          <p:spPr>
            <a:xfrm>
              <a:off x="915782" y="1378957"/>
              <a:ext cx="9971523" cy="22991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 sz="1600" b="1" dirty="0">
                  <a:cs typeface="Tahoma"/>
                </a:rPr>
                <a:t>The procurement processes rely on old technologies that are not adapted to today's business world</a:t>
              </a:r>
              <a:endParaRPr lang="en-US" sz="1600" dirty="0"/>
            </a:p>
          </p:txBody>
        </p:sp>
      </p:grpSp>
    </p:spTree>
    <p:extLst>
      <p:ext uri="{BB962C8B-B14F-4D97-AF65-F5344CB8AC3E}">
        <p14:creationId xmlns:p14="http://schemas.microsoft.com/office/powerpoint/2010/main" val="3078449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7C059BC4-AEDD-F4BE-1B15-7FBB16E0AA37}"/>
            </a:ext>
          </a:extLst>
        </p:cNvPr>
        <p:cNvGrpSpPr/>
        <p:nvPr/>
      </p:nvGrpSpPr>
      <p:grpSpPr>
        <a:xfrm>
          <a:off x="0" y="0"/>
          <a:ext cx="0" cy="0"/>
          <a:chOff x="0" y="0"/>
          <a:chExt cx="0" cy="0"/>
        </a:xfrm>
      </p:grpSpPr>
      <p:pic>
        <p:nvPicPr>
          <p:cNvPr id="2050" name="Picture 2" descr="A blue triangle on a black background&#10;&#10;AI-generated content may be incorrect.">
            <a:extLst>
              <a:ext uri="{FF2B5EF4-FFF2-40B4-BE49-F238E27FC236}">
                <a16:creationId xmlns:a16="http://schemas.microsoft.com/office/drawing/2014/main" id="{142E9EC2-E5C9-7827-24F2-D0FE101AD4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474" y="-672927"/>
            <a:ext cx="2707927" cy="27079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D2ACFAA-9752-8087-51A9-17404D0A8893}"/>
              </a:ext>
            </a:extLst>
          </p:cNvPr>
          <p:cNvSpPr txBox="1"/>
          <p:nvPr/>
        </p:nvSpPr>
        <p:spPr>
          <a:xfrm>
            <a:off x="1033997" y="1465340"/>
            <a:ext cx="10328737" cy="5002973"/>
          </a:xfrm>
          <a:prstGeom prst="rect">
            <a:avLst/>
          </a:prstGeom>
          <a:noFill/>
        </p:spPr>
        <p:txBody>
          <a:bodyPr wrap="square" lIns="91440" tIns="45720" rIns="91440" bIns="45720" anchor="t">
            <a:spAutoFit/>
          </a:bodyPr>
          <a:lstStyle/>
          <a:p>
            <a:pPr marL="342900" indent="-342900" rtl="0">
              <a:lnSpc>
                <a:spcPct val="150000"/>
              </a:lnSpc>
              <a:buFont typeface="Arial"/>
              <a:buChar char="•"/>
            </a:pPr>
            <a:r>
              <a:rPr lang="en" sz="2400" dirty="0">
                <a:latin typeface="Tahoma"/>
                <a:ea typeface="Tahoma"/>
                <a:cs typeface="Tahoma"/>
              </a:rPr>
              <a:t>AI Agent is an autonomous software that uses artificial intelligence to perform tasks, make decisions, and adapt to new environments – with human intervention.</a:t>
            </a:r>
            <a:endParaRPr lang="en-US" dirty="0"/>
          </a:p>
          <a:p>
            <a:pPr marL="342900" indent="-342900" rtl="0">
              <a:lnSpc>
                <a:spcPct val="150000"/>
              </a:lnSpc>
              <a:buFont typeface="Arial" panose="020B0604020202020204" pitchFamily="34" charset="0"/>
              <a:buChar char="•"/>
            </a:pPr>
            <a:r>
              <a:rPr lang="en" sz="2400" dirty="0">
                <a:latin typeface="Tahoma"/>
                <a:ea typeface="Tahoma"/>
                <a:cs typeface="Tahoma"/>
              </a:rPr>
              <a:t>Analyzes large amounts of structured and unstructured information, generates meaningful insights, and acts in accordance with predefined goals.</a:t>
            </a:r>
          </a:p>
          <a:p>
            <a:pPr marL="342900" indent="-342900" rtl="0">
              <a:lnSpc>
                <a:spcPct val="150000"/>
              </a:lnSpc>
              <a:buFont typeface="Arial" panose="020B0604020202020204" pitchFamily="34" charset="0"/>
              <a:buChar char="•"/>
            </a:pPr>
            <a:r>
              <a:rPr lang="en" sz="2400" dirty="0">
                <a:latin typeface="Tahoma"/>
                <a:ea typeface="Tahoma"/>
                <a:cs typeface="Tahoma"/>
              </a:rPr>
              <a:t>Unlike traditional automation tools, AI agents are able to learn and improve over time – making them extremely flexible and efficient in changing environments.</a:t>
            </a:r>
          </a:p>
        </p:txBody>
      </p:sp>
      <p:sp>
        <p:nvSpPr>
          <p:cNvPr id="5" name="Title 1">
            <a:extLst>
              <a:ext uri="{FF2B5EF4-FFF2-40B4-BE49-F238E27FC236}">
                <a16:creationId xmlns:a16="http://schemas.microsoft.com/office/drawing/2014/main" id="{C76A55BA-198A-ED4E-C730-D4DB9CEF72D3}"/>
              </a:ext>
            </a:extLst>
          </p:cNvPr>
          <p:cNvSpPr>
            <a:spLocks noGrp="1"/>
          </p:cNvSpPr>
          <p:nvPr>
            <p:ph type="title"/>
          </p:nvPr>
        </p:nvSpPr>
        <p:spPr>
          <a:xfrm>
            <a:off x="838200" y="313609"/>
            <a:ext cx="10515600" cy="1325563"/>
          </a:xfrm>
        </p:spPr>
        <p:txBody>
          <a:bodyPr/>
          <a:lstStyle/>
          <a:p>
            <a:pPr algn="ctr" rtl="0"/>
            <a:r>
              <a:rPr lang="en" sz="3200" b="1" dirty="0">
                <a:solidFill>
                  <a:srgbClr val="000000"/>
                </a:solidFill>
                <a:latin typeface="Tahoma" panose="020B0604030504040204" pitchFamily="34" charset="0"/>
                <a:ea typeface="Tahoma" panose="020B0604030504040204" pitchFamily="34" charset="0"/>
                <a:cs typeface="Tahoma" panose="020B0604030504040204" pitchFamily="34" charset="0"/>
              </a:rPr>
              <a:t>What is AI Agent?</a:t>
            </a:r>
            <a:endParaRPr lang="en-IL" sz="3200" b="1"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38614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06073965-0F2A-8D84-739B-E5CB416D47DF}"/>
            </a:ext>
          </a:extLst>
        </p:cNvPr>
        <p:cNvGrpSpPr/>
        <p:nvPr/>
      </p:nvGrpSpPr>
      <p:grpSpPr>
        <a:xfrm>
          <a:off x="0" y="0"/>
          <a:ext cx="0" cy="0"/>
          <a:chOff x="0" y="0"/>
          <a:chExt cx="0" cy="0"/>
        </a:xfrm>
      </p:grpSpPr>
      <p:pic>
        <p:nvPicPr>
          <p:cNvPr id="2050" name="Picture 2" descr="A blue triangle on a black background&#10;&#10;AI-generated content may be incorrect.">
            <a:extLst>
              <a:ext uri="{FF2B5EF4-FFF2-40B4-BE49-F238E27FC236}">
                <a16:creationId xmlns:a16="http://schemas.microsoft.com/office/drawing/2014/main" id="{970D2799-4177-1338-C218-240476829C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474" y="-672927"/>
            <a:ext cx="2707927" cy="27079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512C17B-644F-6451-FD82-FAF4ACBB29EE}"/>
              </a:ext>
            </a:extLst>
          </p:cNvPr>
          <p:cNvSpPr txBox="1"/>
          <p:nvPr/>
        </p:nvSpPr>
        <p:spPr>
          <a:xfrm>
            <a:off x="1068527" y="1857555"/>
            <a:ext cx="9919664" cy="3785652"/>
          </a:xfrm>
          <a:prstGeom prst="rect">
            <a:avLst/>
          </a:prstGeom>
          <a:noFill/>
        </p:spPr>
        <p:txBody>
          <a:bodyPr wrap="square" lIns="91440" tIns="45720" rIns="91440" bIns="45720" anchor="t">
            <a:spAutoFit/>
          </a:bodyPr>
          <a:lstStyle/>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 sz="2400" b="0" i="0" u="none" strike="noStrike" kern="1200" cap="none" spc="0" normalizeH="0" baseline="0" noProof="0" dirty="0">
                <a:ln>
                  <a:noFill/>
                </a:ln>
                <a:solidFill>
                  <a:prstClr val="black"/>
                </a:solidFill>
                <a:effectLst/>
                <a:uLnTx/>
                <a:uFillTx/>
                <a:latin typeface="Tahoma"/>
                <a:ea typeface="Tahoma"/>
                <a:cs typeface="Tahoma"/>
              </a:rPr>
              <a:t>Converting unstructured information – emails, PDFs, scanned documents – to structured information – data in ERP, other systems, Excel spreadsheets.</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he-IL"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 sz="2400" dirty="0">
                <a:solidFill>
                  <a:prstClr val="black"/>
                </a:solidFill>
                <a:latin typeface="Tahoma"/>
                <a:ea typeface="Tahoma"/>
                <a:cs typeface="Tahoma"/>
              </a:rPr>
              <a:t>Analysis of the information collected.</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he-IL"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 sz="2400" dirty="0">
                <a:solidFill>
                  <a:prstClr val="black"/>
                </a:solidFill>
                <a:latin typeface="Tahoma"/>
                <a:ea typeface="Tahoma"/>
                <a:cs typeface="Tahoma"/>
              </a:rPr>
              <a:t>Independent work with suppliers and other entities in accordance with the rules you will define.</a:t>
            </a: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he-IL"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342900" marR="0" lvl="0" indent="-34290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 sz="2400" dirty="0">
                <a:solidFill>
                  <a:prstClr val="black"/>
                </a:solidFill>
                <a:latin typeface="Tahoma"/>
                <a:ea typeface="Tahoma"/>
                <a:cs typeface="Tahoma"/>
              </a:rPr>
              <a:t>The vendors speak natural language and love it.</a:t>
            </a:r>
            <a:endParaRPr lang="he-IL" sz="2400" b="0" i="0" u="none" strike="noStrike" kern="1200" cap="none" spc="0" normalizeH="0" baseline="0" noProof="0" dirty="0">
              <a:ln>
                <a:noFill/>
              </a:ln>
              <a:solidFill>
                <a:prstClr val="black"/>
              </a:solidFill>
              <a:effectLst/>
              <a:uLnTx/>
              <a:uFillTx/>
              <a:latin typeface="Tahoma"/>
              <a:ea typeface="Tahoma"/>
              <a:cs typeface="Tahoma"/>
            </a:endParaRPr>
          </a:p>
        </p:txBody>
      </p:sp>
      <p:sp>
        <p:nvSpPr>
          <p:cNvPr id="5" name="Title 1">
            <a:extLst>
              <a:ext uri="{FF2B5EF4-FFF2-40B4-BE49-F238E27FC236}">
                <a16:creationId xmlns:a16="http://schemas.microsoft.com/office/drawing/2014/main" id="{3A3B3748-524C-4977-E9AB-E1B327287EEA}"/>
              </a:ext>
            </a:extLst>
          </p:cNvPr>
          <p:cNvSpPr>
            <a:spLocks noGrp="1"/>
          </p:cNvSpPr>
          <p:nvPr>
            <p:ph type="title"/>
          </p:nvPr>
        </p:nvSpPr>
        <p:spPr>
          <a:xfrm>
            <a:off x="838200" y="313609"/>
            <a:ext cx="10515600" cy="1325563"/>
          </a:xfrm>
        </p:spPr>
        <p:txBody>
          <a:bodyPr/>
          <a:lstStyle/>
          <a:p>
            <a:pPr algn="ctr" rtl="0"/>
            <a:r>
              <a:rPr lang="en" sz="3200" b="1">
                <a:solidFill>
                  <a:srgbClr val="000000"/>
                </a:solidFill>
                <a:latin typeface="Tahoma" panose="020B0604030504040204" pitchFamily="34" charset="0"/>
                <a:ea typeface="Tahoma" panose="020B0604030504040204" pitchFamily="34" charset="0"/>
                <a:cs typeface="Tahoma" panose="020B0604030504040204" pitchFamily="34" charset="0"/>
              </a:rPr>
              <a:t>AI Agent Basic Principles of Operation</a:t>
            </a:r>
            <a:endParaRPr lang="en-IL" sz="3200" b="1">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32483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3F1AB3C0-6CBD-3363-E003-52CFD9BE570F}"/>
            </a:ext>
          </a:extLst>
        </p:cNvPr>
        <p:cNvGrpSpPr/>
        <p:nvPr/>
      </p:nvGrpSpPr>
      <p:grpSpPr>
        <a:xfrm>
          <a:off x="0" y="0"/>
          <a:ext cx="0" cy="0"/>
          <a:chOff x="0" y="0"/>
          <a:chExt cx="0" cy="0"/>
        </a:xfrm>
      </p:grpSpPr>
      <p:sp>
        <p:nvSpPr>
          <p:cNvPr id="11" name="object 9">
            <a:extLst>
              <a:ext uri="{FF2B5EF4-FFF2-40B4-BE49-F238E27FC236}">
                <a16:creationId xmlns:a16="http://schemas.microsoft.com/office/drawing/2014/main" id="{9AAF8B1E-6443-6F81-3D10-0B9F4F1AAEEB}"/>
              </a:ext>
            </a:extLst>
          </p:cNvPr>
          <p:cNvSpPr txBox="1"/>
          <p:nvPr/>
        </p:nvSpPr>
        <p:spPr>
          <a:xfrm>
            <a:off x="5266434" y="3867651"/>
            <a:ext cx="2120186" cy="628377"/>
          </a:xfrm>
          <a:prstGeom prst="rect">
            <a:avLst/>
          </a:prstGeom>
        </p:spPr>
        <p:txBody>
          <a:bodyPr vert="horz" wrap="square" lIns="0" tIns="12700" rIns="0" bIns="0" rtlCol="0" anchor="t">
            <a:spAutoFit/>
          </a:bodyPr>
          <a:lstStyle>
            <a:defPPr>
              <a:defRPr kern="0"/>
            </a:defPPr>
          </a:lstStyle>
          <a:p>
            <a:pPr marL="12700" marR="5080" rtl="0">
              <a:spcBef>
                <a:spcPts val="100"/>
              </a:spcBef>
            </a:pPr>
            <a:r>
              <a:rPr lang="en" sz="2000" b="1" dirty="0">
                <a:latin typeface="Tahoma"/>
                <a:ea typeface="Tahoma"/>
                <a:cs typeface="Tahoma"/>
              </a:rPr>
              <a:t>Dealing with Peaks </a:t>
            </a:r>
            <a:endParaRPr lang="he-IL" sz="2000" b="1" dirty="0">
              <a:latin typeface="Tahoma" panose="020B0604030504040204" pitchFamily="34" charset="0"/>
              <a:ea typeface="Tahoma" panose="020B0604030504040204" pitchFamily="34" charset="0"/>
              <a:cs typeface="Tahoma" panose="020B0604030504040204" pitchFamily="34" charset="0"/>
            </a:endParaRPr>
          </a:p>
        </p:txBody>
      </p:sp>
      <p:sp>
        <p:nvSpPr>
          <p:cNvPr id="18" name="Title 1">
            <a:extLst>
              <a:ext uri="{FF2B5EF4-FFF2-40B4-BE49-F238E27FC236}">
                <a16:creationId xmlns:a16="http://schemas.microsoft.com/office/drawing/2014/main" id="{CA68438F-41F5-1A44-3218-87400ACB3549}"/>
              </a:ext>
            </a:extLst>
          </p:cNvPr>
          <p:cNvSpPr txBox="1">
            <a:spLocks/>
          </p:cNvSpPr>
          <p:nvPr/>
        </p:nvSpPr>
        <p:spPr>
          <a:xfrm>
            <a:off x="838200" y="1461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0"/>
            <a:r>
              <a:rPr lang="en" sz="3200" b="1">
                <a:solidFill>
                  <a:srgbClr val="000000"/>
                </a:solidFill>
                <a:latin typeface="Tahoma" panose="020B0604030504040204" pitchFamily="34" charset="0"/>
                <a:ea typeface="Tahoma" panose="020B0604030504040204" pitchFamily="34" charset="0"/>
                <a:cs typeface="Tahoma" panose="020B0604030504040204" pitchFamily="34" charset="0"/>
              </a:rPr>
              <a:t>What are the advantages?</a:t>
            </a:r>
            <a:endParaRPr lang="en-IL" sz="6600">
              <a:latin typeface="Tahoma" panose="020B0604030504040204" pitchFamily="34" charset="0"/>
              <a:ea typeface="Tahoma" panose="020B0604030504040204" pitchFamily="34" charset="0"/>
              <a:cs typeface="Tahoma" panose="020B0604030504040204" pitchFamily="34" charset="0"/>
            </a:endParaRPr>
          </a:p>
        </p:txBody>
      </p:sp>
      <p:pic>
        <p:nvPicPr>
          <p:cNvPr id="19" name="Picture 2" descr="A blue triangle on a black background&#10;&#10;AI-generated content may be incorrect.">
            <a:extLst>
              <a:ext uri="{FF2B5EF4-FFF2-40B4-BE49-F238E27FC236}">
                <a16:creationId xmlns:a16="http://schemas.microsoft.com/office/drawing/2014/main" id="{677562B7-D2EB-B1F3-D64E-4BE3D6DC9C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316" y="-545927"/>
            <a:ext cx="2707927" cy="2707927"/>
          </a:xfrm>
          <a:prstGeom prst="rect">
            <a:avLst/>
          </a:prstGeom>
          <a:noFill/>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2C56BB5C-587E-B8E4-A928-0DB1E954337C}"/>
              </a:ext>
            </a:extLst>
          </p:cNvPr>
          <p:cNvGrpSpPr/>
          <p:nvPr/>
        </p:nvGrpSpPr>
        <p:grpSpPr>
          <a:xfrm>
            <a:off x="3919978" y="1124396"/>
            <a:ext cx="4343332" cy="343768"/>
            <a:chOff x="-2030698" y="1448587"/>
            <a:chExt cx="13645361" cy="2334593"/>
          </a:xfrm>
        </p:grpSpPr>
        <p:grpSp>
          <p:nvGrpSpPr>
            <p:cNvPr id="20" name="Group 19">
              <a:extLst>
                <a:ext uri="{FF2B5EF4-FFF2-40B4-BE49-F238E27FC236}">
                  <a16:creationId xmlns:a16="http://schemas.microsoft.com/office/drawing/2014/main" id="{AEA22C78-A213-0192-7142-323D94B03EBF}"/>
                </a:ext>
              </a:extLst>
            </p:cNvPr>
            <p:cNvGrpSpPr/>
            <p:nvPr/>
          </p:nvGrpSpPr>
          <p:grpSpPr>
            <a:xfrm>
              <a:off x="-1692094" y="1471663"/>
              <a:ext cx="12847588" cy="2311517"/>
              <a:chOff x="-2027932" y="1471663"/>
              <a:chExt cx="12847588" cy="2311517"/>
            </a:xfrm>
          </p:grpSpPr>
          <p:sp>
            <p:nvSpPr>
              <p:cNvPr id="22" name="object 10">
                <a:extLst>
                  <a:ext uri="{FF2B5EF4-FFF2-40B4-BE49-F238E27FC236}">
                    <a16:creationId xmlns:a16="http://schemas.microsoft.com/office/drawing/2014/main" id="{3E748DF7-B642-3988-65FF-3217B8B6DE3B}"/>
                  </a:ext>
                </a:extLst>
              </p:cNvPr>
              <p:cNvSpPr/>
              <p:nvPr/>
            </p:nvSpPr>
            <p:spPr>
              <a:xfrm>
                <a:off x="-2027932" y="1471663"/>
                <a:ext cx="12847588" cy="2311517"/>
              </a:xfrm>
              <a:custGeom>
                <a:avLst/>
                <a:gdLst/>
                <a:ahLst/>
                <a:cxnLst/>
                <a:rect l="l" t="t" r="r" b="b"/>
                <a:pathLst>
                  <a:path w="17101185" h="1316354">
                    <a:moveTo>
                      <a:pt x="16987615" y="1315797"/>
                    </a:moveTo>
                    <a:lnTo>
                      <a:pt x="112962" y="1315797"/>
                    </a:lnTo>
                    <a:lnTo>
                      <a:pt x="68992" y="1306920"/>
                    </a:lnTo>
                    <a:lnTo>
                      <a:pt x="33085" y="1282713"/>
                    </a:lnTo>
                    <a:lnTo>
                      <a:pt x="8877" y="1246810"/>
                    </a:lnTo>
                    <a:lnTo>
                      <a:pt x="0" y="1202847"/>
                    </a:lnTo>
                    <a:lnTo>
                      <a:pt x="0" y="112949"/>
                    </a:lnTo>
                    <a:lnTo>
                      <a:pt x="8877" y="68986"/>
                    </a:lnTo>
                    <a:lnTo>
                      <a:pt x="33085" y="33084"/>
                    </a:lnTo>
                    <a:lnTo>
                      <a:pt x="68992" y="8876"/>
                    </a:lnTo>
                    <a:lnTo>
                      <a:pt x="112962" y="0"/>
                    </a:lnTo>
                    <a:lnTo>
                      <a:pt x="16987615" y="0"/>
                    </a:lnTo>
                    <a:lnTo>
                      <a:pt x="17030834" y="8596"/>
                    </a:lnTo>
                    <a:lnTo>
                      <a:pt x="17067490" y="33074"/>
                    </a:lnTo>
                    <a:lnTo>
                      <a:pt x="17091968" y="69731"/>
                    </a:lnTo>
                    <a:lnTo>
                      <a:pt x="17100565" y="112949"/>
                    </a:lnTo>
                    <a:lnTo>
                      <a:pt x="17100565" y="1202847"/>
                    </a:lnTo>
                    <a:lnTo>
                      <a:pt x="17091688" y="1246810"/>
                    </a:lnTo>
                    <a:lnTo>
                      <a:pt x="17067481" y="1282713"/>
                    </a:lnTo>
                    <a:lnTo>
                      <a:pt x="17031578" y="1306920"/>
                    </a:lnTo>
                    <a:lnTo>
                      <a:pt x="16987615" y="1315797"/>
                    </a:lnTo>
                    <a:close/>
                  </a:path>
                </a:pathLst>
              </a:custGeom>
              <a:solidFill>
                <a:schemeClr val="tx2">
                  <a:lumMod val="25000"/>
                  <a:lumOff val="75000"/>
                </a:schemeClr>
              </a:solidFill>
              <a:ln>
                <a:solidFill>
                  <a:schemeClr val="accent1">
                    <a:lumMod val="20000"/>
                    <a:lumOff val="80000"/>
                  </a:schemeClr>
                </a:solidFill>
              </a:ln>
            </p:spPr>
            <p:txBody>
              <a:bodyPr wrap="square" lIns="0" tIns="0" rIns="0" bIns="0" rtlCol="0"/>
              <a:lstStyle>
                <a:defPPr>
                  <a:defRPr kern="0"/>
                </a:defPPr>
              </a:lstStyle>
              <a:p>
                <a:endParaRPr lang="en-IL"/>
              </a:p>
            </p:txBody>
          </p:sp>
          <p:sp>
            <p:nvSpPr>
              <p:cNvPr id="23" name="TextBox 22">
                <a:extLst>
                  <a:ext uri="{FF2B5EF4-FFF2-40B4-BE49-F238E27FC236}">
                    <a16:creationId xmlns:a16="http://schemas.microsoft.com/office/drawing/2014/main" id="{80D0E4F7-CDF9-ADEC-80EA-E18CF1CA92B5}"/>
                  </a:ext>
                </a:extLst>
              </p:cNvPr>
              <p:cNvSpPr txBox="1"/>
              <p:nvPr/>
            </p:nvSpPr>
            <p:spPr>
              <a:xfrm>
                <a:off x="763051" y="1563223"/>
                <a:ext cx="10056605" cy="369332"/>
              </a:xfrm>
              <a:prstGeom prst="rect">
                <a:avLst/>
              </a:prstGeom>
              <a:noFill/>
            </p:spPr>
            <p:txBody>
              <a:bodyPr wrap="square" lIns="91440" tIns="45720" rIns="91440" bIns="45720" rtlCol="0" anchor="t">
                <a:spAutoFit/>
              </a:bodyPr>
              <a:lstStyle/>
              <a:p>
                <a:pPr algn="ctr" rtl="0"/>
                <a:endParaRPr lang="en-US" b="1">
                  <a:solidFill>
                    <a:srgbClr val="FCD4D9"/>
                  </a:solidFill>
                  <a:cs typeface="Arial"/>
                </a:endParaRPr>
              </a:p>
            </p:txBody>
          </p:sp>
        </p:grpSp>
        <p:sp>
          <p:nvSpPr>
            <p:cNvPr id="21" name="TextBox 20">
              <a:extLst>
                <a:ext uri="{FF2B5EF4-FFF2-40B4-BE49-F238E27FC236}">
                  <a16:creationId xmlns:a16="http://schemas.microsoft.com/office/drawing/2014/main" id="{A4BF746B-11E1-DD26-D705-BB5C405BAA53}"/>
                </a:ext>
              </a:extLst>
            </p:cNvPr>
            <p:cNvSpPr txBox="1"/>
            <p:nvPr/>
          </p:nvSpPr>
          <p:spPr>
            <a:xfrm>
              <a:off x="-2030698" y="1448587"/>
              <a:ext cx="13645361" cy="22991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 sz="1600" b="1" dirty="0">
                  <a:cs typeface="Tahoma"/>
                </a:rPr>
                <a:t>Doing more</a:t>
              </a:r>
              <a:r>
                <a:rPr lang="en" sz="1600" b="1" dirty="0">
                  <a:solidFill>
                    <a:srgbClr val="FF0000"/>
                  </a:solidFill>
                  <a:cs typeface="Tahoma"/>
                </a:rPr>
                <a:t> </a:t>
              </a:r>
              <a:r>
                <a:rPr lang="en" sz="1600" b="1" dirty="0">
                  <a:solidFill>
                    <a:srgbClr val="1D5DDE"/>
                  </a:solidFill>
                  <a:cs typeface="Tahoma"/>
                </a:rPr>
                <a:t>and better</a:t>
              </a:r>
              <a:r>
                <a:rPr lang="en" sz="1600" b="1" dirty="0">
                  <a:cs typeface="Tahoma"/>
                </a:rPr>
                <a:t> with fewer resources</a:t>
              </a:r>
            </a:p>
          </p:txBody>
        </p:sp>
      </p:grpSp>
      <p:sp>
        <p:nvSpPr>
          <p:cNvPr id="25" name="object 13">
            <a:extLst>
              <a:ext uri="{FF2B5EF4-FFF2-40B4-BE49-F238E27FC236}">
                <a16:creationId xmlns:a16="http://schemas.microsoft.com/office/drawing/2014/main" id="{24B3A704-9953-FE2F-B634-D37BB7C844D2}"/>
              </a:ext>
            </a:extLst>
          </p:cNvPr>
          <p:cNvSpPr/>
          <p:nvPr/>
        </p:nvSpPr>
        <p:spPr>
          <a:xfrm flipV="1">
            <a:off x="654061" y="3603816"/>
            <a:ext cx="10865190" cy="52828"/>
          </a:xfrm>
          <a:custGeom>
            <a:avLst/>
            <a:gdLst/>
            <a:ahLst/>
            <a:cxnLst/>
            <a:rect l="l" t="t" r="r" b="b"/>
            <a:pathLst>
              <a:path w="17215485">
                <a:moveTo>
                  <a:pt x="0" y="0"/>
                </a:moveTo>
                <a:lnTo>
                  <a:pt x="17215165" y="0"/>
                </a:lnTo>
              </a:path>
            </a:pathLst>
          </a:custGeom>
          <a:ln w="9524">
            <a:solidFill>
              <a:srgbClr val="595959"/>
            </a:solidFill>
          </a:ln>
        </p:spPr>
        <p:txBody>
          <a:bodyPr wrap="square" lIns="0" tIns="0" rIns="0" bIns="0" rtlCol="0"/>
          <a:lstStyle>
            <a:defPPr>
              <a:defRPr kern="0"/>
            </a:defPPr>
          </a:lstStyle>
          <a:p>
            <a:endParaRPr/>
          </a:p>
        </p:txBody>
      </p:sp>
      <p:cxnSp>
        <p:nvCxnSpPr>
          <p:cNvPr id="29" name="Straight Arrow Connector 28">
            <a:extLst>
              <a:ext uri="{FF2B5EF4-FFF2-40B4-BE49-F238E27FC236}">
                <a16:creationId xmlns:a16="http://schemas.microsoft.com/office/drawing/2014/main" id="{FF913D09-A9F6-8C3C-3881-6FE94CE48050}"/>
              </a:ext>
            </a:extLst>
          </p:cNvPr>
          <p:cNvCxnSpPr/>
          <p:nvPr/>
        </p:nvCxnSpPr>
        <p:spPr>
          <a:xfrm>
            <a:off x="7516974" y="2063291"/>
            <a:ext cx="30079" cy="3315367"/>
          </a:xfrm>
          <a:prstGeom prst="straightConnector1">
            <a:avLst/>
          </a:prstGeom>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2956E717-5B54-2FC5-7227-5E7014BFF58B}"/>
              </a:ext>
            </a:extLst>
          </p:cNvPr>
          <p:cNvCxnSpPr>
            <a:cxnSpLocks/>
          </p:cNvCxnSpPr>
          <p:nvPr/>
        </p:nvCxnSpPr>
        <p:spPr>
          <a:xfrm>
            <a:off x="4043554" y="2063292"/>
            <a:ext cx="30079" cy="3315367"/>
          </a:xfrm>
          <a:prstGeom prst="straightConnector1">
            <a:avLst/>
          </a:prstGeom>
        </p:spPr>
        <p:style>
          <a:lnRef idx="1">
            <a:schemeClr val="dk1"/>
          </a:lnRef>
          <a:fillRef idx="0">
            <a:schemeClr val="dk1"/>
          </a:fillRef>
          <a:effectRef idx="0">
            <a:schemeClr val="dk1"/>
          </a:effectRef>
          <a:fontRef idx="minor">
            <a:schemeClr val="tx1"/>
          </a:fontRef>
        </p:style>
      </p:cxnSp>
      <p:pic>
        <p:nvPicPr>
          <p:cNvPr id="3" name="object 17">
            <a:extLst>
              <a:ext uri="{FF2B5EF4-FFF2-40B4-BE49-F238E27FC236}">
                <a16:creationId xmlns:a16="http://schemas.microsoft.com/office/drawing/2014/main" id="{2A4EE8D8-F05E-DAD1-4FCC-AC6110B5FADB}"/>
              </a:ext>
            </a:extLst>
          </p:cNvPr>
          <p:cNvPicPr/>
          <p:nvPr/>
        </p:nvPicPr>
        <p:blipFill>
          <a:blip r:embed="rId4" cstate="print"/>
          <a:stretch>
            <a:fillRect/>
          </a:stretch>
        </p:blipFill>
        <p:spPr>
          <a:xfrm>
            <a:off x="7645444" y="3775511"/>
            <a:ext cx="1060572" cy="1002120"/>
          </a:xfrm>
          <a:prstGeom prst="rect">
            <a:avLst/>
          </a:prstGeom>
        </p:spPr>
      </p:pic>
      <p:sp>
        <p:nvSpPr>
          <p:cNvPr id="5" name="object 11">
            <a:extLst>
              <a:ext uri="{FF2B5EF4-FFF2-40B4-BE49-F238E27FC236}">
                <a16:creationId xmlns:a16="http://schemas.microsoft.com/office/drawing/2014/main" id="{352EB376-1D49-ABA0-BF44-D0FD4A6E5D10}"/>
              </a:ext>
            </a:extLst>
          </p:cNvPr>
          <p:cNvSpPr txBox="1"/>
          <p:nvPr/>
        </p:nvSpPr>
        <p:spPr>
          <a:xfrm>
            <a:off x="8804408" y="3807865"/>
            <a:ext cx="3249137" cy="1243930"/>
          </a:xfrm>
          <a:prstGeom prst="rect">
            <a:avLst/>
          </a:prstGeom>
        </p:spPr>
        <p:txBody>
          <a:bodyPr vert="horz" wrap="square" lIns="0" tIns="12700" rIns="0" bIns="0" rtlCol="0">
            <a:spAutoFit/>
          </a:bodyPr>
          <a:lstStyle>
            <a:defPPr>
              <a:defRPr kern="0"/>
            </a:defPPr>
          </a:lstStyle>
          <a:p>
            <a:pPr marL="12700" marR="5080" rtl="0">
              <a:lnSpc>
                <a:spcPct val="100000"/>
              </a:lnSpc>
              <a:spcBef>
                <a:spcPts val="100"/>
              </a:spcBef>
            </a:pPr>
            <a:r>
              <a:rPr lang="en" sz="2000" b="1" dirty="0">
                <a:latin typeface="Tahoma" panose="020B0604030504040204" pitchFamily="34" charset="0"/>
                <a:ea typeface="Tahoma" panose="020B0604030504040204" pitchFamily="34" charset="0"/>
                <a:cs typeface="Tahoma" panose="020B0604030504040204" pitchFamily="34" charset="0"/>
              </a:rPr>
              <a:t>Proactive and automated communication – without missing anything along the way</a:t>
            </a:r>
            <a:endParaRPr lang="en-US" sz="2000" b="1" dirty="0">
              <a:latin typeface="Tahoma" panose="020B0604030504040204" pitchFamily="34" charset="0"/>
              <a:ea typeface="Tahoma" panose="020B0604030504040204" pitchFamily="34" charset="0"/>
              <a:cs typeface="Tahoma" panose="020B0604030504040204" pitchFamily="34" charset="0"/>
            </a:endParaRPr>
          </a:p>
        </p:txBody>
      </p:sp>
      <p:pic>
        <p:nvPicPr>
          <p:cNvPr id="9" name="Picture 8">
            <a:extLst>
              <a:ext uri="{FF2B5EF4-FFF2-40B4-BE49-F238E27FC236}">
                <a16:creationId xmlns:a16="http://schemas.microsoft.com/office/drawing/2014/main" id="{F93DED5A-CE23-97D8-1A12-17809443AF90}"/>
              </a:ext>
            </a:extLst>
          </p:cNvPr>
          <p:cNvPicPr>
            <a:picLocks noChangeAspect="1"/>
          </p:cNvPicPr>
          <p:nvPr/>
        </p:nvPicPr>
        <p:blipFill>
          <a:blip r:embed="rId5"/>
          <a:stretch>
            <a:fillRect/>
          </a:stretch>
        </p:blipFill>
        <p:spPr>
          <a:xfrm>
            <a:off x="4157479" y="3867651"/>
            <a:ext cx="952500" cy="952500"/>
          </a:xfrm>
          <a:prstGeom prst="rect">
            <a:avLst/>
          </a:prstGeom>
        </p:spPr>
      </p:pic>
      <p:sp>
        <p:nvSpPr>
          <p:cNvPr id="17" name="TextBox 16">
            <a:extLst>
              <a:ext uri="{FF2B5EF4-FFF2-40B4-BE49-F238E27FC236}">
                <a16:creationId xmlns:a16="http://schemas.microsoft.com/office/drawing/2014/main" id="{C48784B2-9DED-F0B0-509D-293F8FD48ACF}"/>
              </a:ext>
            </a:extLst>
          </p:cNvPr>
          <p:cNvSpPr txBox="1"/>
          <p:nvPr/>
        </p:nvSpPr>
        <p:spPr>
          <a:xfrm>
            <a:off x="1620717" y="3807865"/>
            <a:ext cx="2619693"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 sz="2000" b="1" dirty="0">
                <a:latin typeface="Tahoma"/>
                <a:ea typeface="Tahoma"/>
                <a:cs typeface="Tahoma"/>
              </a:rPr>
              <a:t>A system that learns your firm – and follows your rules faithfully</a:t>
            </a:r>
            <a:r>
              <a:rPr lang="en" dirty="0"/>
              <a:t> </a:t>
            </a:r>
          </a:p>
        </p:txBody>
      </p:sp>
      <p:pic>
        <p:nvPicPr>
          <p:cNvPr id="27" name="Picture 26">
            <a:extLst>
              <a:ext uri="{FF2B5EF4-FFF2-40B4-BE49-F238E27FC236}">
                <a16:creationId xmlns:a16="http://schemas.microsoft.com/office/drawing/2014/main" id="{0EC2415F-9718-E05C-7F36-5A4A6CC12460}"/>
              </a:ext>
            </a:extLst>
          </p:cNvPr>
          <p:cNvPicPr>
            <a:picLocks noChangeAspect="1"/>
          </p:cNvPicPr>
          <p:nvPr/>
        </p:nvPicPr>
        <p:blipFill>
          <a:blip r:embed="rId6"/>
          <a:stretch>
            <a:fillRect/>
          </a:stretch>
        </p:blipFill>
        <p:spPr>
          <a:xfrm>
            <a:off x="359898" y="3765232"/>
            <a:ext cx="1265321" cy="1305426"/>
          </a:xfrm>
          <a:prstGeom prst="rect">
            <a:avLst/>
          </a:prstGeom>
        </p:spPr>
      </p:pic>
      <p:sp>
        <p:nvSpPr>
          <p:cNvPr id="4" name="object 8">
            <a:extLst>
              <a:ext uri="{FF2B5EF4-FFF2-40B4-BE49-F238E27FC236}">
                <a16:creationId xmlns:a16="http://schemas.microsoft.com/office/drawing/2014/main" id="{A8862976-25DA-E0EF-9490-47E36691E918}"/>
              </a:ext>
            </a:extLst>
          </p:cNvPr>
          <p:cNvSpPr txBox="1"/>
          <p:nvPr/>
        </p:nvSpPr>
        <p:spPr>
          <a:xfrm>
            <a:off x="1654777" y="2357728"/>
            <a:ext cx="2280603" cy="1243930"/>
          </a:xfrm>
          <a:prstGeom prst="rect">
            <a:avLst/>
          </a:prstGeom>
        </p:spPr>
        <p:txBody>
          <a:bodyPr vert="horz" wrap="square" lIns="0" tIns="12700" rIns="0" bIns="0" rtlCol="0">
            <a:spAutoFit/>
          </a:bodyPr>
          <a:lstStyle>
            <a:defPPr>
              <a:defRPr kern="0"/>
            </a:defPPr>
          </a:lstStyle>
          <a:p>
            <a:pPr marL="12700" marR="5080" rtl="0">
              <a:lnSpc>
                <a:spcPct val="100000"/>
              </a:lnSpc>
              <a:spcBef>
                <a:spcPts val="100"/>
              </a:spcBef>
            </a:pPr>
            <a:r>
              <a:rPr lang="en" sz="2000" b="1" dirty="0">
                <a:latin typeface="Tahoma" panose="020B0604030504040204" pitchFamily="34" charset="0"/>
                <a:ea typeface="Tahoma" panose="020B0604030504040204" pitchFamily="34" charset="0"/>
                <a:cs typeface="Tahoma" panose="020B0604030504040204" pitchFamily="34" charset="0"/>
              </a:rPr>
              <a:t>Save valuable time on routine and repetitive tasks</a:t>
            </a:r>
            <a:endParaRPr lang="en-US" sz="2000" b="1" dirty="0">
              <a:latin typeface="Tahoma" panose="020B0604030504040204" pitchFamily="34" charset="0"/>
              <a:ea typeface="Tahoma" panose="020B0604030504040204" pitchFamily="34" charset="0"/>
              <a:cs typeface="Tahoma" panose="020B0604030504040204" pitchFamily="34" charset="0"/>
            </a:endParaRPr>
          </a:p>
        </p:txBody>
      </p:sp>
      <p:sp>
        <p:nvSpPr>
          <p:cNvPr id="10" name="object 9">
            <a:extLst>
              <a:ext uri="{FF2B5EF4-FFF2-40B4-BE49-F238E27FC236}">
                <a16:creationId xmlns:a16="http://schemas.microsoft.com/office/drawing/2014/main" id="{8C9E5A3E-7D42-E3F4-9362-BB54780705C4}"/>
              </a:ext>
            </a:extLst>
          </p:cNvPr>
          <p:cNvSpPr txBox="1"/>
          <p:nvPr/>
        </p:nvSpPr>
        <p:spPr>
          <a:xfrm>
            <a:off x="5261079" y="2504946"/>
            <a:ext cx="2241390" cy="936154"/>
          </a:xfrm>
          <a:prstGeom prst="rect">
            <a:avLst/>
          </a:prstGeom>
        </p:spPr>
        <p:txBody>
          <a:bodyPr vert="horz" wrap="square" lIns="0" tIns="12700" rIns="0" bIns="0" rtlCol="0">
            <a:spAutoFit/>
          </a:bodyPr>
          <a:lstStyle>
            <a:defPPr>
              <a:defRPr kern="0"/>
            </a:defPPr>
          </a:lstStyle>
          <a:p>
            <a:pPr marL="12700" marR="5080" rtl="0">
              <a:lnSpc>
                <a:spcPct val="100000"/>
              </a:lnSpc>
              <a:spcBef>
                <a:spcPts val="100"/>
              </a:spcBef>
            </a:pPr>
            <a:r>
              <a:rPr lang="en" sz="2000" b="1" dirty="0">
                <a:latin typeface="Tahoma" panose="020B0604030504040204" pitchFamily="34" charset="0"/>
                <a:ea typeface="Tahoma" panose="020B0604030504040204" pitchFamily="34" charset="0"/>
                <a:cs typeface="Tahoma" panose="020B0604030504040204" pitchFamily="34" charset="0"/>
              </a:rPr>
              <a:t>Reduce expenses and improve cash flow</a:t>
            </a:r>
            <a:endParaRPr lang="en-US" sz="2000" b="1" dirty="0">
              <a:latin typeface="Tahoma" panose="020B0604030504040204" pitchFamily="34" charset="0"/>
              <a:ea typeface="Tahoma" panose="020B0604030504040204" pitchFamily="34" charset="0"/>
              <a:cs typeface="Tahoma" panose="020B0604030504040204" pitchFamily="34" charset="0"/>
            </a:endParaRPr>
          </a:p>
        </p:txBody>
      </p:sp>
      <p:sp>
        <p:nvSpPr>
          <p:cNvPr id="13" name="object 10">
            <a:extLst>
              <a:ext uri="{FF2B5EF4-FFF2-40B4-BE49-F238E27FC236}">
                <a16:creationId xmlns:a16="http://schemas.microsoft.com/office/drawing/2014/main" id="{F4D180B0-D095-F7AC-B383-A0EBE8F97D5B}"/>
              </a:ext>
            </a:extLst>
          </p:cNvPr>
          <p:cNvSpPr txBox="1"/>
          <p:nvPr/>
        </p:nvSpPr>
        <p:spPr>
          <a:xfrm>
            <a:off x="8737500" y="2600480"/>
            <a:ext cx="2500015" cy="936154"/>
          </a:xfrm>
          <a:prstGeom prst="rect">
            <a:avLst/>
          </a:prstGeom>
        </p:spPr>
        <p:txBody>
          <a:bodyPr vert="horz" wrap="square" lIns="0" tIns="12700" rIns="0" bIns="0" rtlCol="0">
            <a:spAutoFit/>
          </a:bodyPr>
          <a:lstStyle>
            <a:defPPr>
              <a:defRPr kern="0"/>
            </a:defPPr>
          </a:lstStyle>
          <a:p>
            <a:pPr marL="12700" marR="5080">
              <a:lnSpc>
                <a:spcPct val="100000"/>
              </a:lnSpc>
              <a:spcBef>
                <a:spcPts val="100"/>
              </a:spcBef>
            </a:pPr>
            <a:r>
              <a:rPr lang="en" sz="2000" b="1" dirty="0">
                <a:latin typeface="Tahoma" panose="020B0604030504040204" pitchFamily="34" charset="0"/>
                <a:ea typeface="Tahoma" panose="020B0604030504040204" pitchFamily="34" charset="0"/>
                <a:cs typeface="Tahoma" panose="020B0604030504040204" pitchFamily="34" charset="0"/>
              </a:rPr>
              <a:t>Reduce risk and improve regulatory compliance</a:t>
            </a:r>
            <a:endParaRPr lang="en-US" sz="2000" b="1" dirty="0">
              <a:latin typeface="Tahoma" panose="020B0604030504040204" pitchFamily="34" charset="0"/>
              <a:ea typeface="Tahoma" panose="020B0604030504040204" pitchFamily="34" charset="0"/>
              <a:cs typeface="Tahoma" panose="020B0604030504040204" pitchFamily="34" charset="0"/>
            </a:endParaRPr>
          </a:p>
        </p:txBody>
      </p:sp>
      <p:pic>
        <p:nvPicPr>
          <p:cNvPr id="15" name="object 16">
            <a:extLst>
              <a:ext uri="{FF2B5EF4-FFF2-40B4-BE49-F238E27FC236}">
                <a16:creationId xmlns:a16="http://schemas.microsoft.com/office/drawing/2014/main" id="{5CDBCF37-FC81-D95A-5AA4-B78C17548000}"/>
              </a:ext>
            </a:extLst>
          </p:cNvPr>
          <p:cNvPicPr/>
          <p:nvPr/>
        </p:nvPicPr>
        <p:blipFill>
          <a:blip r:embed="rId7" cstate="print"/>
          <a:stretch>
            <a:fillRect/>
          </a:stretch>
        </p:blipFill>
        <p:spPr>
          <a:xfrm>
            <a:off x="7461783" y="2378128"/>
            <a:ext cx="1379213" cy="1106821"/>
          </a:xfrm>
          <a:prstGeom prst="rect">
            <a:avLst/>
          </a:prstGeom>
        </p:spPr>
      </p:pic>
      <p:pic>
        <p:nvPicPr>
          <p:cNvPr id="26" name="object 15">
            <a:extLst>
              <a:ext uri="{FF2B5EF4-FFF2-40B4-BE49-F238E27FC236}">
                <a16:creationId xmlns:a16="http://schemas.microsoft.com/office/drawing/2014/main" id="{4316480A-5129-6439-B37C-A94F4E27A42B}"/>
              </a:ext>
            </a:extLst>
          </p:cNvPr>
          <p:cNvPicPr/>
          <p:nvPr/>
        </p:nvPicPr>
        <p:blipFill>
          <a:blip r:embed="rId8" cstate="print"/>
          <a:stretch>
            <a:fillRect/>
          </a:stretch>
        </p:blipFill>
        <p:spPr>
          <a:xfrm>
            <a:off x="4089078" y="2327488"/>
            <a:ext cx="1172001" cy="1106804"/>
          </a:xfrm>
          <a:prstGeom prst="rect">
            <a:avLst/>
          </a:prstGeom>
        </p:spPr>
      </p:pic>
      <p:pic>
        <p:nvPicPr>
          <p:cNvPr id="32" name="object 14">
            <a:extLst>
              <a:ext uri="{FF2B5EF4-FFF2-40B4-BE49-F238E27FC236}">
                <a16:creationId xmlns:a16="http://schemas.microsoft.com/office/drawing/2014/main" id="{FFFB73AB-F9C2-97AE-BB14-2CB6F1D43C22}"/>
              </a:ext>
            </a:extLst>
          </p:cNvPr>
          <p:cNvPicPr/>
          <p:nvPr/>
        </p:nvPicPr>
        <p:blipFill>
          <a:blip r:embed="rId9" cstate="print"/>
          <a:stretch>
            <a:fillRect/>
          </a:stretch>
        </p:blipFill>
        <p:spPr>
          <a:xfrm>
            <a:off x="545320" y="2462867"/>
            <a:ext cx="869550" cy="821178"/>
          </a:xfrm>
          <a:prstGeom prst="rect">
            <a:avLst/>
          </a:prstGeom>
        </p:spPr>
      </p:pic>
    </p:spTree>
    <p:extLst>
      <p:ext uri="{BB962C8B-B14F-4D97-AF65-F5344CB8AC3E}">
        <p14:creationId xmlns:p14="http://schemas.microsoft.com/office/powerpoint/2010/main" val="2218643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8E39C8A7-D858-DBC6-81EA-3918AC0AE48E}"/>
            </a:ext>
          </a:extLst>
        </p:cNvPr>
        <p:cNvGrpSpPr/>
        <p:nvPr/>
      </p:nvGrpSpPr>
      <p:grpSpPr>
        <a:xfrm>
          <a:off x="0" y="0"/>
          <a:ext cx="0" cy="0"/>
          <a:chOff x="0" y="0"/>
          <a:chExt cx="0" cy="0"/>
        </a:xfrm>
      </p:grpSpPr>
      <p:sp>
        <p:nvSpPr>
          <p:cNvPr id="18" name="Title 1">
            <a:extLst>
              <a:ext uri="{FF2B5EF4-FFF2-40B4-BE49-F238E27FC236}">
                <a16:creationId xmlns:a16="http://schemas.microsoft.com/office/drawing/2014/main" id="{76F52B01-7426-59FA-BE3E-9582EE2A56A9}"/>
              </a:ext>
            </a:extLst>
          </p:cNvPr>
          <p:cNvSpPr txBox="1">
            <a:spLocks/>
          </p:cNvSpPr>
          <p:nvPr/>
        </p:nvSpPr>
        <p:spPr>
          <a:xfrm>
            <a:off x="838200" y="1461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0"/>
            <a:r>
              <a:rPr lang="en" sz="3200" b="1">
                <a:solidFill>
                  <a:srgbClr val="000000"/>
                </a:solidFill>
                <a:latin typeface="Tahoma" panose="020B0604030504040204" pitchFamily="34" charset="0"/>
                <a:ea typeface="Tahoma" panose="020B0604030504040204" pitchFamily="34" charset="0"/>
                <a:cs typeface="Tahoma" panose="020B0604030504040204" pitchFamily="34" charset="0"/>
              </a:rPr>
              <a:t>What are the advantages?</a:t>
            </a:r>
            <a:endParaRPr lang="en-IL" sz="6600">
              <a:latin typeface="Tahoma" panose="020B0604030504040204" pitchFamily="34" charset="0"/>
              <a:ea typeface="Tahoma" panose="020B0604030504040204" pitchFamily="34" charset="0"/>
              <a:cs typeface="Tahoma" panose="020B0604030504040204" pitchFamily="34" charset="0"/>
            </a:endParaRPr>
          </a:p>
        </p:txBody>
      </p:sp>
      <p:pic>
        <p:nvPicPr>
          <p:cNvPr id="19" name="Picture 2" descr="A blue triangle on a black background&#10;&#10;AI-generated content may be incorrect.">
            <a:extLst>
              <a:ext uri="{FF2B5EF4-FFF2-40B4-BE49-F238E27FC236}">
                <a16:creationId xmlns:a16="http://schemas.microsoft.com/office/drawing/2014/main" id="{CBCD16DF-6862-DA86-00FD-9B143373F8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474" y="-672927"/>
            <a:ext cx="2707927" cy="270792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C0BACB1C-5487-99A3-5A07-C70489EDE0F2}"/>
              </a:ext>
            </a:extLst>
          </p:cNvPr>
          <p:cNvGrpSpPr/>
          <p:nvPr/>
        </p:nvGrpSpPr>
        <p:grpSpPr>
          <a:xfrm>
            <a:off x="583754" y="1420573"/>
            <a:ext cx="10886352" cy="2246769"/>
            <a:chOff x="247916" y="1420573"/>
            <a:chExt cx="10886352" cy="2246769"/>
          </a:xfrm>
        </p:grpSpPr>
        <p:sp>
          <p:nvSpPr>
            <p:cNvPr id="59" name="object 10">
              <a:extLst>
                <a:ext uri="{FF2B5EF4-FFF2-40B4-BE49-F238E27FC236}">
                  <a16:creationId xmlns:a16="http://schemas.microsoft.com/office/drawing/2014/main" id="{4D4C7295-EA64-7DEF-DECF-0567A456181B}"/>
                </a:ext>
              </a:extLst>
            </p:cNvPr>
            <p:cNvSpPr/>
            <p:nvPr/>
          </p:nvSpPr>
          <p:spPr>
            <a:xfrm>
              <a:off x="700668" y="1471663"/>
              <a:ext cx="10118988" cy="2144590"/>
            </a:xfrm>
            <a:custGeom>
              <a:avLst/>
              <a:gdLst/>
              <a:ahLst/>
              <a:cxnLst/>
              <a:rect l="l" t="t" r="r" b="b"/>
              <a:pathLst>
                <a:path w="17101185" h="1316354">
                  <a:moveTo>
                    <a:pt x="16987615" y="1315797"/>
                  </a:moveTo>
                  <a:lnTo>
                    <a:pt x="112962" y="1315797"/>
                  </a:lnTo>
                  <a:lnTo>
                    <a:pt x="68992" y="1306920"/>
                  </a:lnTo>
                  <a:lnTo>
                    <a:pt x="33085" y="1282713"/>
                  </a:lnTo>
                  <a:lnTo>
                    <a:pt x="8877" y="1246810"/>
                  </a:lnTo>
                  <a:lnTo>
                    <a:pt x="0" y="1202847"/>
                  </a:lnTo>
                  <a:lnTo>
                    <a:pt x="0" y="112949"/>
                  </a:lnTo>
                  <a:lnTo>
                    <a:pt x="8877" y="68986"/>
                  </a:lnTo>
                  <a:lnTo>
                    <a:pt x="33085" y="33084"/>
                  </a:lnTo>
                  <a:lnTo>
                    <a:pt x="68992" y="8876"/>
                  </a:lnTo>
                  <a:lnTo>
                    <a:pt x="112962" y="0"/>
                  </a:lnTo>
                  <a:lnTo>
                    <a:pt x="16987615" y="0"/>
                  </a:lnTo>
                  <a:lnTo>
                    <a:pt x="17030834" y="8596"/>
                  </a:lnTo>
                  <a:lnTo>
                    <a:pt x="17067490" y="33074"/>
                  </a:lnTo>
                  <a:lnTo>
                    <a:pt x="17091968" y="69731"/>
                  </a:lnTo>
                  <a:lnTo>
                    <a:pt x="17100565" y="112949"/>
                  </a:lnTo>
                  <a:lnTo>
                    <a:pt x="17100565" y="1202847"/>
                  </a:lnTo>
                  <a:lnTo>
                    <a:pt x="17091688" y="1246810"/>
                  </a:lnTo>
                  <a:lnTo>
                    <a:pt x="17067481" y="1282713"/>
                  </a:lnTo>
                  <a:lnTo>
                    <a:pt x="17031578" y="1306920"/>
                  </a:lnTo>
                  <a:lnTo>
                    <a:pt x="16987615" y="1315797"/>
                  </a:lnTo>
                  <a:close/>
                </a:path>
              </a:pathLst>
            </a:custGeom>
            <a:solidFill>
              <a:srgbClr val="0070C0"/>
            </a:solidFill>
          </p:spPr>
          <p:txBody>
            <a:bodyPr wrap="square" lIns="0" tIns="0" rIns="0" bIns="0" rtlCol="0"/>
            <a:lstStyle>
              <a:defPPr>
                <a:defRPr kern="0"/>
              </a:defPPr>
            </a:lstStyle>
            <a:p>
              <a:endParaRPr lang="en-IL"/>
            </a:p>
          </p:txBody>
        </p:sp>
        <p:sp>
          <p:nvSpPr>
            <p:cNvPr id="60" name="TextBox 59">
              <a:extLst>
                <a:ext uri="{FF2B5EF4-FFF2-40B4-BE49-F238E27FC236}">
                  <a16:creationId xmlns:a16="http://schemas.microsoft.com/office/drawing/2014/main" id="{F844A902-E06B-38A4-C82F-2CFC9AE63473}"/>
                </a:ext>
              </a:extLst>
            </p:cNvPr>
            <p:cNvSpPr txBox="1"/>
            <p:nvPr/>
          </p:nvSpPr>
          <p:spPr>
            <a:xfrm>
              <a:off x="247916" y="1420573"/>
              <a:ext cx="10886352" cy="2246769"/>
            </a:xfrm>
            <a:prstGeom prst="rect">
              <a:avLst/>
            </a:prstGeom>
            <a:noFill/>
          </p:spPr>
          <p:txBody>
            <a:bodyPr wrap="square" rtlCol="0">
              <a:spAutoFit/>
            </a:bodyPr>
            <a:lstStyle/>
            <a:p>
              <a:pPr algn="ctr" rtl="0"/>
              <a:r>
                <a:rPr lang="en" sz="2800" dirty="0">
                  <a:solidFill>
                    <a:schemeClr val="bg2"/>
                  </a:solidFill>
                  <a:effectLst/>
                  <a:latin typeface="Tahoma" panose="020B0604030504040204" pitchFamily="34" charset="0"/>
                  <a:ea typeface="Tahoma" panose="020B0604030504040204" pitchFamily="34" charset="0"/>
                  <a:cs typeface="Tahoma" panose="020B0604030504040204" pitchFamily="34" charset="0"/>
                </a:rPr>
                <a:t>The agent </a:t>
              </a:r>
              <a:r>
                <a:rPr lang="en" sz="2800" b="1" dirty="0">
                  <a:solidFill>
                    <a:srgbClr val="FCD4D9"/>
                  </a:solidFill>
                  <a:effectLst/>
                  <a:latin typeface="Tahoma" panose="020B0604030504040204" pitchFamily="34" charset="0"/>
                  <a:ea typeface="Tahoma" panose="020B0604030504040204" pitchFamily="34" charset="0"/>
                  <a:cs typeface="Tahoma" panose="020B0604030504040204" pitchFamily="34" charset="0"/>
                </a:rPr>
                <a:t>does not replace the person </a:t>
              </a:r>
              <a:r>
                <a:rPr lang="en" sz="2800" dirty="0">
                  <a:solidFill>
                    <a:schemeClr val="bg2"/>
                  </a:solidFill>
                  <a:effectLst/>
                  <a:latin typeface="Tahoma" panose="020B0604030504040204" pitchFamily="34" charset="0"/>
                  <a:ea typeface="Tahoma" panose="020B0604030504040204" pitchFamily="34" charset="0"/>
                  <a:cs typeface="Tahoma" panose="020B0604030504040204" pitchFamily="34" charset="0"/>
                </a:rPr>
                <a:t>and is not</a:t>
              </a:r>
              <a:br>
                <a:rPr lang="en" sz="2800" dirty="0">
                  <a:solidFill>
                    <a:schemeClr val="bg2"/>
                  </a:solidFill>
                  <a:effectLst/>
                  <a:latin typeface="Tahoma" panose="020B0604030504040204" pitchFamily="34" charset="0"/>
                  <a:ea typeface="Tahoma" panose="020B0604030504040204" pitchFamily="34" charset="0"/>
                  <a:cs typeface="Tahoma" panose="020B0604030504040204" pitchFamily="34" charset="0"/>
                </a:rPr>
              </a:br>
              <a:r>
                <a:rPr lang="en" sz="2800" dirty="0">
                  <a:solidFill>
                    <a:schemeClr val="bg2"/>
                  </a:solidFill>
                  <a:effectLst/>
                  <a:latin typeface="Tahoma" panose="020B0604030504040204" pitchFamily="34" charset="0"/>
                  <a:ea typeface="Tahoma" panose="020B0604030504040204" pitchFamily="34" charset="0"/>
                  <a:cs typeface="Tahoma" panose="020B0604030504040204" pitchFamily="34" charset="0"/>
                </a:rPr>
                <a:t>“stealing a work position".</a:t>
              </a:r>
              <a:br>
                <a:rPr lang="en-IL" sz="2800" dirty="0">
                  <a:solidFill>
                    <a:schemeClr val="bg2"/>
                  </a:solidFill>
                  <a:effectLst/>
                  <a:latin typeface="Tahoma" panose="020B0604030504040204" pitchFamily="34" charset="0"/>
                  <a:ea typeface="Tahoma" panose="020B0604030504040204" pitchFamily="34" charset="0"/>
                  <a:cs typeface="Tahoma" panose="020B0604030504040204" pitchFamily="34" charset="0"/>
                </a:rPr>
              </a:br>
              <a:r>
                <a:rPr lang="en" sz="2800" dirty="0">
                  <a:solidFill>
                    <a:schemeClr val="bg2"/>
                  </a:solidFill>
                  <a:effectLst/>
                  <a:latin typeface="Tahoma" panose="020B0604030504040204" pitchFamily="34" charset="0"/>
                  <a:ea typeface="Tahoma" panose="020B0604030504040204" pitchFamily="34" charset="0"/>
                  <a:cs typeface="Tahoma" panose="020B0604030504040204" pitchFamily="34" charset="0"/>
                </a:rPr>
                <a:t>It saves the technical, repetitive, error-prone parts – </a:t>
              </a:r>
              <a:br>
                <a:rPr lang="en-IL" sz="2800" dirty="0">
                  <a:solidFill>
                    <a:schemeClr val="bg2"/>
                  </a:solidFill>
                  <a:effectLst/>
                  <a:latin typeface="Tahoma" panose="020B0604030504040204" pitchFamily="34" charset="0"/>
                  <a:ea typeface="Tahoma" panose="020B0604030504040204" pitchFamily="34" charset="0"/>
                  <a:cs typeface="Tahoma" panose="020B0604030504040204" pitchFamily="34" charset="0"/>
                </a:rPr>
              </a:br>
              <a:r>
                <a:rPr lang="en" sz="2800" dirty="0">
                  <a:solidFill>
                    <a:schemeClr val="bg2"/>
                  </a:solidFill>
                  <a:effectLst/>
                  <a:latin typeface="Tahoma" panose="020B0604030504040204" pitchFamily="34" charset="0"/>
                  <a:ea typeface="Tahoma" panose="020B0604030504040204" pitchFamily="34" charset="0"/>
                  <a:cs typeface="Tahoma" panose="020B0604030504040204" pitchFamily="34" charset="0"/>
                </a:rPr>
                <a:t>and leaves people with what really matters:</a:t>
              </a:r>
              <a:br>
                <a:rPr lang="en-US" sz="2800" dirty="0">
                  <a:solidFill>
                    <a:schemeClr val="bg2"/>
                  </a:solidFill>
                  <a:effectLst/>
                  <a:latin typeface="Tahoma" panose="020B0604030504040204" pitchFamily="34" charset="0"/>
                  <a:ea typeface="Tahoma" panose="020B0604030504040204" pitchFamily="34" charset="0"/>
                  <a:cs typeface="Tahoma" panose="020B0604030504040204" pitchFamily="34" charset="0"/>
                </a:rPr>
              </a:br>
              <a:r>
                <a:rPr lang="en" sz="2800" b="1" dirty="0">
                  <a:solidFill>
                    <a:srgbClr val="FCD4D9"/>
                  </a:solidFill>
                  <a:effectLst/>
                  <a:latin typeface="Tahoma" panose="020B0604030504040204" pitchFamily="34" charset="0"/>
                  <a:ea typeface="Tahoma" panose="020B0604030504040204" pitchFamily="34" charset="0"/>
                  <a:cs typeface="Tahoma" panose="020B0604030504040204" pitchFamily="34" charset="0"/>
                </a:rPr>
                <a:t> Judgment, Creativity and Decision-making</a:t>
              </a:r>
              <a:r>
                <a:rPr lang="en" sz="1800" b="1" dirty="0">
                  <a:solidFill>
                    <a:srgbClr val="FCD4D9"/>
                  </a:solidFill>
                  <a:effectLst/>
                  <a:latin typeface="Aptos" panose="020B0004020202020204" pitchFamily="34" charset="0"/>
                  <a:ea typeface="Aptos" panose="020B0004020202020204" pitchFamily="34" charset="0"/>
                  <a:cs typeface="Arial" panose="020B0604020202020204" pitchFamily="34" charset="0"/>
                </a:rPr>
                <a:t>.</a:t>
              </a:r>
              <a:endParaRPr lang="en-IL" dirty="0">
                <a:solidFill>
                  <a:srgbClr val="FCD4D9"/>
                </a:solidFill>
              </a:endParaRPr>
            </a:p>
          </p:txBody>
        </p:sp>
      </p:grpSp>
      <p:sp>
        <p:nvSpPr>
          <p:cNvPr id="3" name="TextBox 2">
            <a:extLst>
              <a:ext uri="{FF2B5EF4-FFF2-40B4-BE49-F238E27FC236}">
                <a16:creationId xmlns:a16="http://schemas.microsoft.com/office/drawing/2014/main" id="{D0F7F895-3878-4DCA-B0E4-1018C7018F37}"/>
              </a:ext>
            </a:extLst>
          </p:cNvPr>
          <p:cNvSpPr txBox="1"/>
          <p:nvPr/>
        </p:nvSpPr>
        <p:spPr>
          <a:xfrm>
            <a:off x="521371" y="3617495"/>
            <a:ext cx="10948735" cy="24006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br>
              <a:rPr lang="he-IL" dirty="0">
                <a:cs typeface="Arial"/>
              </a:rPr>
            </a:br>
            <a:r>
              <a:rPr lang="en" sz="2200" b="1" dirty="0">
                <a:latin typeface="Tahoma"/>
                <a:ea typeface="Tahoma"/>
                <a:cs typeface="Tahoma"/>
              </a:rPr>
              <a:t>Better speed, accuracy and data quality</a:t>
            </a:r>
            <a:br>
              <a:rPr lang="he-IL" sz="2200" b="1" dirty="0">
                <a:latin typeface="Tahoma"/>
                <a:ea typeface="Tahoma"/>
                <a:cs typeface="Tahoma"/>
              </a:rPr>
            </a:br>
            <a:endParaRPr lang="he-IL" sz="2200" b="1" dirty="0">
              <a:latin typeface="Tahoma"/>
              <a:ea typeface="Tahoma"/>
              <a:cs typeface="Tahoma"/>
            </a:endParaRPr>
          </a:p>
          <a:p>
            <a:pPr rtl="0"/>
            <a:r>
              <a:rPr lang="en" sz="2200" dirty="0">
                <a:latin typeface="Tahoma"/>
                <a:ea typeface="Tahoma"/>
                <a:cs typeface="Tahoma"/>
              </a:rPr>
              <a:t>Our technology improves the efficiency and quality of your administrative processes.</a:t>
            </a:r>
          </a:p>
          <a:p>
            <a:r>
              <a:rPr lang="en" sz="2200" dirty="0">
                <a:latin typeface="Tahoma"/>
                <a:ea typeface="Segoe UI Emoji"/>
                <a:cs typeface="Tahoma"/>
              </a:rPr>
              <a:t>✅ Faster processes</a:t>
            </a:r>
            <a:br>
              <a:rPr lang="en-US" sz="2200" dirty="0">
                <a:latin typeface="Tahoma"/>
              </a:rPr>
            </a:br>
            <a:r>
              <a:rPr lang="en" sz="2200" dirty="0">
                <a:latin typeface="Tahoma"/>
                <a:ea typeface="Segoe UI Emoji"/>
                <a:cs typeface="Tahoma"/>
              </a:rPr>
              <a:t>✅ fewer errors</a:t>
            </a:r>
            <a:br>
              <a:rPr lang="en-US" sz="2200" dirty="0">
                <a:latin typeface="Tahoma"/>
              </a:rPr>
            </a:br>
            <a:r>
              <a:rPr lang="en" sz="2200" dirty="0">
                <a:latin typeface="Tahoma"/>
                <a:ea typeface="Segoe UI Emoji"/>
                <a:cs typeface="Tahoma"/>
              </a:rPr>
              <a:t>✅ higher quality data</a:t>
            </a:r>
          </a:p>
        </p:txBody>
      </p:sp>
    </p:spTree>
    <p:extLst>
      <p:ext uri="{BB962C8B-B14F-4D97-AF65-F5344CB8AC3E}">
        <p14:creationId xmlns:p14="http://schemas.microsoft.com/office/powerpoint/2010/main" val="2101414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EC3E968A-9247-FAE7-0F03-73A38FD12DCC}"/>
            </a:ext>
          </a:extLst>
        </p:cNvPr>
        <p:cNvGrpSpPr/>
        <p:nvPr/>
      </p:nvGrpSpPr>
      <p:grpSpPr>
        <a:xfrm>
          <a:off x="0" y="0"/>
          <a:ext cx="0" cy="0"/>
          <a:chOff x="0" y="0"/>
          <a:chExt cx="0" cy="0"/>
        </a:xfrm>
      </p:grpSpPr>
      <p:pic>
        <p:nvPicPr>
          <p:cNvPr id="6" name="Picture 2" descr="A blue triangle on a black background&#10;&#10;AI-generated content may be incorrect.">
            <a:extLst>
              <a:ext uri="{FF2B5EF4-FFF2-40B4-BE49-F238E27FC236}">
                <a16:creationId xmlns:a16="http://schemas.microsoft.com/office/drawing/2014/main" id="{2FBA383C-4412-C0C7-D1CB-65FA929D43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474" y="-672927"/>
            <a:ext cx="2707927" cy="2707927"/>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C3F53DD8-4ED4-5427-C17A-0A5D163B28F5}"/>
              </a:ext>
            </a:extLst>
          </p:cNvPr>
          <p:cNvSpPr txBox="1">
            <a:spLocks/>
          </p:cNvSpPr>
          <p:nvPr/>
        </p:nvSpPr>
        <p:spPr>
          <a:xfrm>
            <a:off x="838200" y="14610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rtl="0"/>
            <a:r>
              <a:rPr lang="en" sz="3200" b="1">
                <a:solidFill>
                  <a:srgbClr val="000000"/>
                </a:solidFill>
                <a:latin typeface="Tahoma" panose="020B0604030504040204" pitchFamily="34" charset="0"/>
                <a:ea typeface="Tahoma" panose="020B0604030504040204" pitchFamily="34" charset="0"/>
                <a:cs typeface="Tahoma" panose="020B0604030504040204" pitchFamily="34" charset="0"/>
              </a:rPr>
              <a:t>What do we offer?</a:t>
            </a:r>
            <a:endParaRPr lang="en-IL" sz="6600">
              <a:latin typeface="Tahoma" panose="020B0604030504040204" pitchFamily="34" charset="0"/>
              <a:ea typeface="Tahoma" panose="020B0604030504040204" pitchFamily="34" charset="0"/>
              <a:cs typeface="Tahoma" panose="020B0604030504040204" pitchFamily="34" charset="0"/>
            </a:endParaRPr>
          </a:p>
        </p:txBody>
      </p:sp>
      <p:sp>
        <p:nvSpPr>
          <p:cNvPr id="17" name="object 11">
            <a:extLst>
              <a:ext uri="{FF2B5EF4-FFF2-40B4-BE49-F238E27FC236}">
                <a16:creationId xmlns:a16="http://schemas.microsoft.com/office/drawing/2014/main" id="{56BE3E10-66C0-655D-B657-DBDEBCEF12BD}"/>
              </a:ext>
            </a:extLst>
          </p:cNvPr>
          <p:cNvSpPr txBox="1"/>
          <p:nvPr/>
        </p:nvSpPr>
        <p:spPr>
          <a:xfrm>
            <a:off x="503626" y="1587817"/>
            <a:ext cx="11349572" cy="1490152"/>
          </a:xfrm>
          <a:prstGeom prst="rect">
            <a:avLst/>
          </a:prstGeom>
        </p:spPr>
        <p:txBody>
          <a:bodyPr vert="horz" wrap="square" lIns="0" tIns="124460" rIns="0" bIns="0" rtlCol="0" anchor="t">
            <a:spAutoFit/>
          </a:bodyPr>
          <a:lstStyle>
            <a:defPPr>
              <a:defRPr kern="0"/>
            </a:defPPr>
          </a:lstStyle>
          <a:p>
            <a:pPr marL="25400" rtl="0">
              <a:spcBef>
                <a:spcPts val="980"/>
              </a:spcBef>
              <a:buClr>
                <a:srgbClr val="3F28DF"/>
              </a:buClr>
              <a:buSzPct val="144117"/>
              <a:tabLst>
                <a:tab pos="749935" algn="l"/>
              </a:tabLst>
            </a:pPr>
            <a:r>
              <a:rPr lang="en" sz="2400" dirty="0">
                <a:latin typeface="Tahoma" panose="020B0604030504040204" pitchFamily="34" charset="0"/>
                <a:ea typeface="Tahoma" panose="020B0604030504040204" pitchFamily="34" charset="0"/>
                <a:cs typeface="Tahoma" panose="020B0604030504040204" pitchFamily="34" charset="0"/>
              </a:rPr>
              <a:t>We offer AI agents that do significant automation of – </a:t>
            </a:r>
          </a:p>
          <a:p>
            <a:pPr marL="749935" indent="-724535" rtl="0">
              <a:spcBef>
                <a:spcPts val="980"/>
              </a:spcBef>
              <a:buClr>
                <a:srgbClr val="3F28DF"/>
              </a:buClr>
              <a:buSzPct val="144117"/>
              <a:buAutoNum type="arabicPeriod"/>
              <a:tabLst>
                <a:tab pos="749935" algn="l"/>
              </a:tabLst>
            </a:pPr>
            <a:endParaRPr lang="he-IL" sz="2000" spc="-95" dirty="0">
              <a:latin typeface="Tahoma"/>
              <a:ea typeface="Tahoma"/>
              <a:cs typeface="Tahoma"/>
            </a:endParaRPr>
          </a:p>
          <a:p>
            <a:pPr marL="25400" rtl="0">
              <a:spcBef>
                <a:spcPts val="980"/>
              </a:spcBef>
              <a:buClr>
                <a:srgbClr val="3F28DF"/>
              </a:buClr>
              <a:buSzPct val="144117"/>
              <a:tabLst>
                <a:tab pos="749935" algn="l"/>
              </a:tabLst>
            </a:pPr>
            <a:br>
              <a:rPr lang="en-US" sz="1400" b="1" i="1" spc="-340" dirty="0">
                <a:latin typeface="Verdana"/>
                <a:cs typeface="Verdana"/>
              </a:rPr>
            </a:br>
            <a:endParaRPr sz="1400" dirty="0">
              <a:latin typeface="Verdana"/>
              <a:ea typeface="Verdana"/>
              <a:cs typeface="Verdana"/>
            </a:endParaRPr>
          </a:p>
        </p:txBody>
      </p:sp>
      <p:graphicFrame>
        <p:nvGraphicFramePr>
          <p:cNvPr id="9" name="Chart 8">
            <a:extLst>
              <a:ext uri="{FF2B5EF4-FFF2-40B4-BE49-F238E27FC236}">
                <a16:creationId xmlns:a16="http://schemas.microsoft.com/office/drawing/2014/main" id="{DBE768E5-31D9-25B4-1E80-D952220ADD8C}"/>
              </a:ext>
            </a:extLst>
          </p:cNvPr>
          <p:cNvGraphicFramePr/>
          <p:nvPr>
            <p:extLst>
              <p:ext uri="{D42A27DB-BD31-4B8C-83A1-F6EECF244321}">
                <p14:modId xmlns:p14="http://schemas.microsoft.com/office/powerpoint/2010/main" val="2697200864"/>
              </p:ext>
            </p:extLst>
          </p:nvPr>
        </p:nvGraphicFramePr>
        <p:xfrm>
          <a:off x="2787344" y="2164306"/>
          <a:ext cx="6096000" cy="414655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E6302697-22AD-F6DD-146E-632DF98E1158}"/>
              </a:ext>
            </a:extLst>
          </p:cNvPr>
          <p:cNvSpPr txBox="1"/>
          <p:nvPr/>
        </p:nvSpPr>
        <p:spPr>
          <a:xfrm>
            <a:off x="5796406" y="3246176"/>
            <a:ext cx="181326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 sz="2000" b="1" dirty="0">
                <a:cs typeface="Tahoma"/>
              </a:rPr>
              <a:t>Operational Procurement</a:t>
            </a:r>
            <a:endParaRPr lang="en-US" b="1" dirty="0"/>
          </a:p>
        </p:txBody>
      </p:sp>
      <p:sp>
        <p:nvSpPr>
          <p:cNvPr id="3" name="TextBox 2">
            <a:extLst>
              <a:ext uri="{FF2B5EF4-FFF2-40B4-BE49-F238E27FC236}">
                <a16:creationId xmlns:a16="http://schemas.microsoft.com/office/drawing/2014/main" id="{E56B46AE-E926-D1C0-B4DE-AEB59BAF44D1}"/>
              </a:ext>
            </a:extLst>
          </p:cNvPr>
          <p:cNvSpPr txBox="1"/>
          <p:nvPr/>
        </p:nvSpPr>
        <p:spPr>
          <a:xfrm>
            <a:off x="4487524" y="3288314"/>
            <a:ext cx="1344806" cy="4084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 sz="2000" b="1">
                <a:cs typeface="Tahoma"/>
              </a:rPr>
              <a:t>Sourcing</a:t>
            </a:r>
            <a:endParaRPr lang="en-US" b="1"/>
          </a:p>
        </p:txBody>
      </p:sp>
      <p:sp>
        <p:nvSpPr>
          <p:cNvPr id="5" name="TextBox 4">
            <a:extLst>
              <a:ext uri="{FF2B5EF4-FFF2-40B4-BE49-F238E27FC236}">
                <a16:creationId xmlns:a16="http://schemas.microsoft.com/office/drawing/2014/main" id="{159B8987-B792-3E9F-2C50-61F063A178C9}"/>
              </a:ext>
            </a:extLst>
          </p:cNvPr>
          <p:cNvSpPr txBox="1"/>
          <p:nvPr/>
        </p:nvSpPr>
        <p:spPr>
          <a:xfrm>
            <a:off x="4259421" y="4725294"/>
            <a:ext cx="149421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 sz="2000" b="1" dirty="0">
                <a:solidFill>
                  <a:schemeClr val="bg1"/>
                </a:solidFill>
                <a:cs typeface="Tahoma"/>
              </a:rPr>
              <a:t>Sales</a:t>
            </a:r>
          </a:p>
        </p:txBody>
      </p:sp>
      <p:sp>
        <p:nvSpPr>
          <p:cNvPr id="8" name="TextBox 7">
            <a:extLst>
              <a:ext uri="{FF2B5EF4-FFF2-40B4-BE49-F238E27FC236}">
                <a16:creationId xmlns:a16="http://schemas.microsoft.com/office/drawing/2014/main" id="{4B098926-7E48-B49B-CE36-37BB0ED33936}"/>
              </a:ext>
            </a:extLst>
          </p:cNvPr>
          <p:cNvSpPr txBox="1"/>
          <p:nvPr/>
        </p:nvSpPr>
        <p:spPr>
          <a:xfrm>
            <a:off x="5912288" y="4609059"/>
            <a:ext cx="172062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 sz="2000" b="1" dirty="0">
                <a:cs typeface="Tahoma"/>
              </a:rPr>
              <a:t>Procurement analytics</a:t>
            </a:r>
            <a:endParaRPr lang="en-US" dirty="0"/>
          </a:p>
        </p:txBody>
      </p:sp>
    </p:spTree>
    <p:extLst>
      <p:ext uri="{BB962C8B-B14F-4D97-AF65-F5344CB8AC3E}">
        <p14:creationId xmlns:p14="http://schemas.microsoft.com/office/powerpoint/2010/main" val="866004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5"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a:extLst>
            <a:ext uri="{FF2B5EF4-FFF2-40B4-BE49-F238E27FC236}">
              <a16:creationId xmlns:a16="http://schemas.microsoft.com/office/drawing/2014/main" id="{B18D2958-C7CA-ED07-3C76-0F61513DF2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4B1E70-AFA9-12C5-74DB-4C2D2942A745}"/>
              </a:ext>
            </a:extLst>
          </p:cNvPr>
          <p:cNvSpPr>
            <a:spLocks noGrp="1"/>
          </p:cNvSpPr>
          <p:nvPr>
            <p:ph type="title"/>
          </p:nvPr>
        </p:nvSpPr>
        <p:spPr>
          <a:xfrm>
            <a:off x="838200" y="313609"/>
            <a:ext cx="10515600" cy="1325563"/>
          </a:xfrm>
        </p:spPr>
        <p:txBody>
          <a:bodyPr/>
          <a:lstStyle/>
          <a:p>
            <a:pPr algn="ctr" rtl="0"/>
            <a:r>
              <a:rPr lang="en" sz="3200" b="1">
                <a:solidFill>
                  <a:srgbClr val="000000"/>
                </a:solidFill>
                <a:latin typeface="Tahoma" panose="020B0604030504040204" pitchFamily="34" charset="0"/>
                <a:ea typeface="Tahoma" panose="020B0604030504040204" pitchFamily="34" charset="0"/>
                <a:cs typeface="Tahoma" panose="020B0604030504040204" pitchFamily="34" charset="0"/>
              </a:rPr>
              <a:t>Operational Procurement Automation</a:t>
            </a:r>
            <a:endParaRPr lang="en-IL" sz="3200" b="1">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pic>
        <p:nvPicPr>
          <p:cNvPr id="2050" name="Picture 2" descr="A blue triangle on a black background&#10;&#10;AI-generated content may be incorrect.">
            <a:extLst>
              <a:ext uri="{FF2B5EF4-FFF2-40B4-BE49-F238E27FC236}">
                <a16:creationId xmlns:a16="http://schemas.microsoft.com/office/drawing/2014/main" id="{A519C280-5CFF-342D-2DA5-18B093E51D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474" y="-672927"/>
            <a:ext cx="2707927" cy="270792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4">
            <a:extLst>
              <a:ext uri="{FF2B5EF4-FFF2-40B4-BE49-F238E27FC236}">
                <a16:creationId xmlns:a16="http://schemas.microsoft.com/office/drawing/2014/main" id="{E7BD7DEB-05AB-4821-4621-DBEBA0C1C63D}"/>
              </a:ext>
            </a:extLst>
          </p:cNvPr>
          <p:cNvSpPr>
            <a:spLocks noGrp="1" noChangeArrowheads="1"/>
          </p:cNvSpPr>
          <p:nvPr>
            <p:ph idx="1"/>
          </p:nvPr>
        </p:nvSpPr>
        <p:spPr bwMode="auto">
          <a:xfrm>
            <a:off x="639925" y="1538383"/>
            <a:ext cx="11085427"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rtl="0" eaLnBrk="0" fontAlgn="base" hangingPunct="0">
              <a:lnSpc>
                <a:spcPct val="100000"/>
              </a:lnSpc>
              <a:spcBef>
                <a:spcPct val="0"/>
              </a:spcBef>
              <a:spcAft>
                <a:spcPct val="0"/>
              </a:spcAft>
            </a:pPr>
            <a:r>
              <a:rPr lang="en" sz="2400" dirty="0">
                <a:solidFill>
                  <a:prstClr val="black"/>
                </a:solidFill>
                <a:latin typeface="Tahoma"/>
                <a:ea typeface="Tahoma"/>
                <a:cs typeface="Tahoma"/>
              </a:rPr>
              <a:t>Handling operational procurement processes, from issuing a demand through order confirmation and working with the entire supply chain.</a:t>
            </a:r>
            <a:endParaRPr lang="he-IL" sz="2400" dirty="0">
              <a:solidFill>
                <a:prstClr val="black"/>
              </a:solidFill>
              <a:latin typeface="Tahoma"/>
              <a:ea typeface="Tahoma"/>
              <a:cs typeface="Tahoma"/>
            </a:endParaRPr>
          </a:p>
          <a:p>
            <a:pPr rtl="0" eaLnBrk="0" fontAlgn="base" hangingPunct="0">
              <a:lnSpc>
                <a:spcPct val="100000"/>
              </a:lnSpc>
              <a:spcBef>
                <a:spcPct val="0"/>
              </a:spcBef>
              <a:spcAft>
                <a:spcPct val="0"/>
              </a:spcAft>
            </a:pPr>
            <a:endParaRPr lang="en-IL" altLang="en-IL" sz="2400" dirty="0">
              <a:solidFill>
                <a:prstClr val="black"/>
              </a:solidFill>
              <a:latin typeface="Tahoma"/>
              <a:ea typeface="Tahoma"/>
              <a:cs typeface="Tahoma"/>
            </a:endParaRPr>
          </a:p>
          <a:p>
            <a:pPr rtl="0" eaLnBrk="0" fontAlgn="base" hangingPunct="0">
              <a:lnSpc>
                <a:spcPct val="100000"/>
              </a:lnSpc>
              <a:spcBef>
                <a:spcPct val="0"/>
              </a:spcBef>
              <a:spcAft>
                <a:spcPct val="0"/>
              </a:spcAft>
            </a:pPr>
            <a:r>
              <a:rPr lang="en" sz="2400" dirty="0">
                <a:solidFill>
                  <a:prstClr val="black"/>
                </a:solidFill>
                <a:latin typeface="Tahoma"/>
                <a:ea typeface="Tahoma"/>
                <a:cs typeface="Tahoma"/>
              </a:rPr>
              <a:t>Detect anomalies, track changes in purchase orders, and perform quick alerts.</a:t>
            </a:r>
          </a:p>
          <a:p>
            <a:pPr rtl="0" eaLnBrk="0" fontAlgn="base" hangingPunct="0">
              <a:lnSpc>
                <a:spcPct val="100000"/>
              </a:lnSpc>
              <a:spcBef>
                <a:spcPct val="0"/>
              </a:spcBef>
              <a:spcAft>
                <a:spcPct val="0"/>
              </a:spcAft>
            </a:pPr>
            <a:endParaRPr lang="en-IL" altLang="en-IL" sz="2400" dirty="0">
              <a:solidFill>
                <a:prstClr val="black"/>
              </a:solidFill>
              <a:latin typeface="Tahoma"/>
              <a:ea typeface="Tahoma"/>
              <a:cs typeface="Tahoma"/>
            </a:endParaRPr>
          </a:p>
          <a:p>
            <a:pPr rtl="0" eaLnBrk="0" fontAlgn="base" hangingPunct="0">
              <a:lnSpc>
                <a:spcPct val="100000"/>
              </a:lnSpc>
              <a:spcBef>
                <a:spcPct val="0"/>
              </a:spcBef>
              <a:spcAft>
                <a:spcPct val="0"/>
              </a:spcAft>
            </a:pPr>
            <a:r>
              <a:rPr lang="en" sz="2400" dirty="0">
                <a:solidFill>
                  <a:prstClr val="black"/>
                </a:solidFill>
                <a:latin typeface="Tahoma"/>
                <a:ea typeface="Tahoma"/>
                <a:cs typeface="Tahoma"/>
              </a:rPr>
              <a:t>Draft emails and perform automated actions, incorporating human-in-the-loop human approval where needed.</a:t>
            </a:r>
            <a:endParaRPr lang="he-IL" sz="2400" dirty="0">
              <a:solidFill>
                <a:prstClr val="black"/>
              </a:solidFill>
              <a:latin typeface="Tahoma"/>
              <a:ea typeface="Tahoma"/>
              <a:cs typeface="Tahoma"/>
            </a:endParaRPr>
          </a:p>
          <a:p>
            <a:pPr rtl="0" eaLnBrk="0" fontAlgn="base" hangingPunct="0">
              <a:lnSpc>
                <a:spcPct val="100000"/>
              </a:lnSpc>
              <a:spcBef>
                <a:spcPct val="0"/>
              </a:spcBef>
              <a:spcAft>
                <a:spcPct val="0"/>
              </a:spcAft>
            </a:pPr>
            <a:endParaRPr lang="he-IL" altLang="en-IL" sz="2400" dirty="0">
              <a:solidFill>
                <a:prstClr val="black"/>
              </a:solidFill>
              <a:latin typeface="Tahoma"/>
              <a:ea typeface="Tahoma"/>
              <a:cs typeface="Tahoma"/>
            </a:endParaRPr>
          </a:p>
          <a:p>
            <a:pPr rtl="0" eaLnBrk="0" fontAlgn="base" hangingPunct="0">
              <a:lnSpc>
                <a:spcPct val="100000"/>
              </a:lnSpc>
              <a:spcBef>
                <a:spcPct val="0"/>
              </a:spcBef>
              <a:spcAft>
                <a:spcPct val="0"/>
              </a:spcAft>
            </a:pPr>
            <a:r>
              <a:rPr lang="en" sz="2400" dirty="0">
                <a:solidFill>
                  <a:prstClr val="black"/>
                </a:solidFill>
                <a:latin typeface="Tahoma"/>
                <a:ea typeface="Tahoma"/>
                <a:cs typeface="Tahoma"/>
              </a:rPr>
              <a:t>Control and approval of supplier invoices.</a:t>
            </a:r>
          </a:p>
          <a:p>
            <a:pPr rtl="0" eaLnBrk="0" fontAlgn="base" hangingPunct="0">
              <a:lnSpc>
                <a:spcPct val="100000"/>
              </a:lnSpc>
              <a:spcBef>
                <a:spcPct val="0"/>
              </a:spcBef>
              <a:spcAft>
                <a:spcPct val="0"/>
              </a:spcAft>
            </a:pPr>
            <a:endParaRPr lang="en-IL" altLang="en-IL" sz="2400" dirty="0">
              <a:solidFill>
                <a:prstClr val="black"/>
              </a:solidFill>
              <a:latin typeface="Tahoma"/>
              <a:ea typeface="Tahoma"/>
              <a:cs typeface="Tahoma"/>
            </a:endParaRPr>
          </a:p>
          <a:p>
            <a:pPr rtl="0" eaLnBrk="0" fontAlgn="base" hangingPunct="0">
              <a:lnSpc>
                <a:spcPct val="100000"/>
              </a:lnSpc>
              <a:spcBef>
                <a:spcPct val="0"/>
              </a:spcBef>
              <a:spcAft>
                <a:spcPct val="0"/>
              </a:spcAft>
            </a:pPr>
            <a:r>
              <a:rPr lang="en" sz="2400" dirty="0">
                <a:solidFill>
                  <a:prstClr val="black"/>
                </a:solidFill>
                <a:latin typeface="Tahoma"/>
                <a:ea typeface="Tahoma"/>
                <a:cs typeface="Tahoma"/>
              </a:rPr>
              <a:t>Interface with the organization's ERP systems. </a:t>
            </a:r>
          </a:p>
        </p:txBody>
      </p:sp>
    </p:spTree>
    <p:extLst>
      <p:ext uri="{BB962C8B-B14F-4D97-AF65-F5344CB8AC3E}">
        <p14:creationId xmlns:p14="http://schemas.microsoft.com/office/powerpoint/2010/main" val="27580968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TotalTime>
  <Words>1464</Words>
  <Application>Microsoft Office PowerPoint</Application>
  <PresentationFormat>מסך רחב</PresentationFormat>
  <Paragraphs>134</Paragraphs>
  <Slides>16</Slides>
  <Notes>11</Notes>
  <HiddenSlides>0</HiddenSlides>
  <MMClips>0</MMClips>
  <ScaleCrop>false</ScaleCrop>
  <HeadingPairs>
    <vt:vector size="4" baseType="variant">
      <vt:variant>
        <vt:lpstr>ערכת נושא</vt:lpstr>
      </vt:variant>
      <vt:variant>
        <vt:i4>1</vt:i4>
      </vt:variant>
      <vt:variant>
        <vt:lpstr>כותרות שקופיות</vt:lpstr>
      </vt:variant>
      <vt:variant>
        <vt:i4>16</vt:i4>
      </vt:variant>
    </vt:vector>
  </HeadingPairs>
  <TitlesOfParts>
    <vt:vector size="17" baseType="lpstr">
      <vt:lpstr>Office Theme</vt:lpstr>
      <vt:lpstr>Procurement AI Agents</vt:lpstr>
      <vt:lpstr>Minet Technologies</vt:lpstr>
      <vt:lpstr>מצגת של PowerPoint‏</vt:lpstr>
      <vt:lpstr>What is AI Agent?</vt:lpstr>
      <vt:lpstr>AI Agent Basic Principles of Operation</vt:lpstr>
      <vt:lpstr>מצגת של PowerPoint‏</vt:lpstr>
      <vt:lpstr>מצגת של PowerPoint‏</vt:lpstr>
      <vt:lpstr>מצגת של PowerPoint‏</vt:lpstr>
      <vt:lpstr>Operational Procurement Automation</vt:lpstr>
      <vt:lpstr>מצגת של PowerPoint‏</vt:lpstr>
      <vt:lpstr>Sourcing Automation</vt:lpstr>
      <vt:lpstr>Sourcing with AI Agent</vt:lpstr>
      <vt:lpstr>Procurement analytics</vt:lpstr>
      <vt:lpstr>Humans In The Loop</vt:lpstr>
      <vt:lpstr>Our Uniqueness</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Dana Finzi</dc:creator>
  <cp:lastModifiedBy>David Inbar</cp:lastModifiedBy>
  <cp:revision>7</cp:revision>
  <dcterms:modified xsi:type="dcterms:W3CDTF">2025-10-27T13:35:37Z</dcterms:modified>
</cp:coreProperties>
</file>